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639" r:id="rId2"/>
    <p:sldId id="554" r:id="rId3"/>
    <p:sldId id="640" r:id="rId4"/>
    <p:sldId id="587" r:id="rId5"/>
    <p:sldId id="656" r:id="rId6"/>
    <p:sldId id="565" r:id="rId7"/>
    <p:sldId id="641" r:id="rId8"/>
    <p:sldId id="642" r:id="rId9"/>
    <p:sldId id="643" r:id="rId10"/>
    <p:sldId id="644" r:id="rId11"/>
    <p:sldId id="645" r:id="rId12"/>
    <p:sldId id="646" r:id="rId13"/>
    <p:sldId id="647" r:id="rId14"/>
    <p:sldId id="663" r:id="rId15"/>
    <p:sldId id="648" r:id="rId16"/>
    <p:sldId id="649" r:id="rId17"/>
    <p:sldId id="651" r:id="rId18"/>
    <p:sldId id="650" r:id="rId19"/>
    <p:sldId id="652" r:id="rId20"/>
    <p:sldId id="654" r:id="rId21"/>
    <p:sldId id="592" r:id="rId22"/>
    <p:sldId id="657" r:id="rId23"/>
    <p:sldId id="658" r:id="rId24"/>
    <p:sldId id="661" r:id="rId25"/>
    <p:sldId id="550" r:id="rId26"/>
    <p:sldId id="659" r:id="rId27"/>
    <p:sldId id="660" r:id="rId28"/>
    <p:sldId id="561" r:id="rId29"/>
    <p:sldId id="281" r:id="rId30"/>
  </p:sldIdLst>
  <p:sldSz cx="24384000" cy="1371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C7B8D7-5310-731A-F989-769E38D82232}" name="Margarita Kyriakou" initials="MK" userId="S::mkyriakou@pio.moi.gov.cy::9dc886a5-b219-4fff-beab-b190501617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fthimios Constantinou" initials="EC" lastIdx="11" clrIdx="0">
    <p:extLst>
      <p:ext uri="{19B8F6BF-5375-455C-9EA6-DF929625EA0E}">
        <p15:presenceInfo xmlns:p15="http://schemas.microsoft.com/office/powerpoint/2012/main" userId="S-1-5-21-3466503211-167815060-4279704636-45136" providerId="AD"/>
      </p:ext>
    </p:extLst>
  </p:cmAuthor>
  <p:cmAuthor id="2" name="Piki  Irene" initials="PI" lastIdx="4" clrIdx="1">
    <p:extLst>
      <p:ext uri="{19B8F6BF-5375-455C-9EA6-DF929625EA0E}">
        <p15:presenceInfo xmlns:p15="http://schemas.microsoft.com/office/powerpoint/2012/main" userId="S-1-5-21-3466503211-167815060-4279704636-6051" providerId="AD"/>
      </p:ext>
    </p:extLst>
  </p:cmAuthor>
  <p:cmAuthor id="3" name="order O1814508" initials="oO" lastIdx="1" clrIdx="2">
    <p:extLst>
      <p:ext uri="{19B8F6BF-5375-455C-9EA6-DF929625EA0E}">
        <p15:presenceInfo xmlns:p15="http://schemas.microsoft.com/office/powerpoint/2012/main" userId="9777b7d9d337a2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F4A"/>
    <a:srgbClr val="2F7788"/>
    <a:srgbClr val="5E5E5E"/>
    <a:srgbClr val="307687"/>
    <a:srgbClr val="FFFFFF"/>
    <a:srgbClr val="6B784E"/>
    <a:srgbClr val="00A7DC"/>
    <a:srgbClr val="CD7D7A"/>
    <a:srgbClr val="E58E1A"/>
    <a:srgbClr val="3990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41D0D-0156-4DD8-BE7E-516F67936CDF}" v="9" dt="2024-10-31T06:23:18.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1" autoAdjust="0"/>
    <p:restoredTop sz="94660"/>
  </p:normalViewPr>
  <p:slideViewPr>
    <p:cSldViewPr snapToGrid="0">
      <p:cViewPr varScale="1">
        <p:scale>
          <a:sx n="53" d="100"/>
          <a:sy n="53" d="100"/>
        </p:scale>
        <p:origin x="966" y="96"/>
      </p:cViewPr>
      <p:guideLst/>
    </p:cSldViewPr>
  </p:slideViewPr>
  <p:notesTextViewPr>
    <p:cViewPr>
      <p:scale>
        <a:sx n="1" d="1"/>
        <a:sy n="1" d="1"/>
      </p:scale>
      <p:origin x="0" y="0"/>
    </p:cViewPr>
  </p:notesTextViewPr>
  <p:sorterViewPr>
    <p:cViewPr>
      <p:scale>
        <a:sx n="40" d="100"/>
        <a:sy n="40" d="100"/>
      </p:scale>
      <p:origin x="0" y="-141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ita Kyriakou" userId="9dc886a5-b219-4fff-beab-b1905016177c" providerId="ADAL" clId="{67541D0D-0156-4DD8-BE7E-516F67936CDF}"/>
    <pc:docChg chg="undo redo custSel addSld delSld modSld">
      <pc:chgData name="Margarita Kyriakou" userId="9dc886a5-b219-4fff-beab-b1905016177c" providerId="ADAL" clId="{67541D0D-0156-4DD8-BE7E-516F67936CDF}" dt="2024-10-31T06:31:18.152" v="816" actId="20577"/>
      <pc:docMkLst>
        <pc:docMk/>
      </pc:docMkLst>
      <pc:sldChg chg="modSp mod">
        <pc:chgData name="Margarita Kyriakou" userId="9dc886a5-b219-4fff-beab-b1905016177c" providerId="ADAL" clId="{67541D0D-0156-4DD8-BE7E-516F67936CDF}" dt="2024-10-31T06:31:18.152" v="816" actId="20577"/>
        <pc:sldMkLst>
          <pc:docMk/>
          <pc:sldMk cId="0" sldId="281"/>
        </pc:sldMkLst>
        <pc:spChg chg="mod">
          <ac:chgData name="Margarita Kyriakou" userId="9dc886a5-b219-4fff-beab-b1905016177c" providerId="ADAL" clId="{67541D0D-0156-4DD8-BE7E-516F67936CDF}" dt="2024-10-31T06:31:18.152" v="816" actId="20577"/>
          <ac:spMkLst>
            <pc:docMk/>
            <pc:sldMk cId="0" sldId="281"/>
            <ac:spMk id="2" creationId="{AD457F47-9C5E-1C3F-B927-E87CBAC62176}"/>
          </ac:spMkLst>
        </pc:spChg>
      </pc:sldChg>
      <pc:sldChg chg="modSp mod">
        <pc:chgData name="Margarita Kyriakou" userId="9dc886a5-b219-4fff-beab-b1905016177c" providerId="ADAL" clId="{67541D0D-0156-4DD8-BE7E-516F67936CDF}" dt="2024-10-30T14:54:19.179" v="682" actId="207"/>
        <pc:sldMkLst>
          <pc:docMk/>
          <pc:sldMk cId="251819522" sldId="550"/>
        </pc:sldMkLst>
        <pc:spChg chg="mod">
          <ac:chgData name="Margarita Kyriakou" userId="9dc886a5-b219-4fff-beab-b1905016177c" providerId="ADAL" clId="{67541D0D-0156-4DD8-BE7E-516F67936CDF}" dt="2024-10-30T14:54:19.179" v="682" actId="207"/>
          <ac:spMkLst>
            <pc:docMk/>
            <pc:sldMk cId="251819522" sldId="550"/>
            <ac:spMk id="21" creationId="{00000000-0000-0000-0000-000000000000}"/>
          </ac:spMkLst>
        </pc:spChg>
      </pc:sldChg>
      <pc:sldChg chg="modSp mod">
        <pc:chgData name="Margarita Kyriakou" userId="9dc886a5-b219-4fff-beab-b1905016177c" providerId="ADAL" clId="{67541D0D-0156-4DD8-BE7E-516F67936CDF}" dt="2024-10-30T15:13:17.991" v="703" actId="20577"/>
        <pc:sldMkLst>
          <pc:docMk/>
          <pc:sldMk cId="2241205029" sldId="561"/>
        </pc:sldMkLst>
        <pc:spChg chg="mod">
          <ac:chgData name="Margarita Kyriakou" userId="9dc886a5-b219-4fff-beab-b1905016177c" providerId="ADAL" clId="{67541D0D-0156-4DD8-BE7E-516F67936CDF}" dt="2024-10-30T15:13:17.991" v="703" actId="20577"/>
          <ac:spMkLst>
            <pc:docMk/>
            <pc:sldMk cId="2241205029" sldId="561"/>
            <ac:spMk id="2" creationId="{E53F1C83-EB56-4038-EFA3-2A137D44440C}"/>
          </ac:spMkLst>
        </pc:spChg>
      </pc:sldChg>
      <pc:sldChg chg="modSp mod">
        <pc:chgData name="Margarita Kyriakou" userId="9dc886a5-b219-4fff-beab-b1905016177c" providerId="ADAL" clId="{67541D0D-0156-4DD8-BE7E-516F67936CDF}" dt="2024-10-31T06:12:55.660" v="752" actId="20577"/>
        <pc:sldMkLst>
          <pc:docMk/>
          <pc:sldMk cId="3971228982" sldId="592"/>
        </pc:sldMkLst>
        <pc:spChg chg="mod">
          <ac:chgData name="Margarita Kyriakou" userId="9dc886a5-b219-4fff-beab-b1905016177c" providerId="ADAL" clId="{67541D0D-0156-4DD8-BE7E-516F67936CDF}" dt="2024-10-31T06:12:32.619" v="728" actId="20577"/>
          <ac:spMkLst>
            <pc:docMk/>
            <pc:sldMk cId="3971228982" sldId="592"/>
            <ac:spMk id="9" creationId="{D7EF19AB-044F-8C5B-1BAE-C7133F1B65C3}"/>
          </ac:spMkLst>
        </pc:spChg>
        <pc:spChg chg="mod">
          <ac:chgData name="Margarita Kyriakou" userId="9dc886a5-b219-4fff-beab-b1905016177c" providerId="ADAL" clId="{67541D0D-0156-4DD8-BE7E-516F67936CDF}" dt="2024-10-31T06:12:55.660" v="752" actId="20577"/>
          <ac:spMkLst>
            <pc:docMk/>
            <pc:sldMk cId="3971228982" sldId="592"/>
            <ac:spMk id="13" creationId="{D7EF19AB-044F-8C5B-1BAE-C7133F1B65C3}"/>
          </ac:spMkLst>
        </pc:spChg>
      </pc:sldChg>
      <pc:sldChg chg="modSp mod">
        <pc:chgData name="Margarita Kyriakou" userId="9dc886a5-b219-4fff-beab-b1905016177c" providerId="ADAL" clId="{67541D0D-0156-4DD8-BE7E-516F67936CDF}" dt="2024-10-30T15:07:59.308" v="694" actId="20577"/>
        <pc:sldMkLst>
          <pc:docMk/>
          <pc:sldMk cId="3388127945" sldId="644"/>
        </pc:sldMkLst>
        <pc:spChg chg="mod">
          <ac:chgData name="Margarita Kyriakou" userId="9dc886a5-b219-4fff-beab-b1905016177c" providerId="ADAL" clId="{67541D0D-0156-4DD8-BE7E-516F67936CDF}" dt="2024-10-30T14:36:46.365" v="161" actId="113"/>
          <ac:spMkLst>
            <pc:docMk/>
            <pc:sldMk cId="3388127945" sldId="644"/>
            <ac:spMk id="20" creationId="{8FB34578-8644-B595-E276-B0AB28BF9CED}"/>
          </ac:spMkLst>
        </pc:spChg>
        <pc:spChg chg="mod">
          <ac:chgData name="Margarita Kyriakou" userId="9dc886a5-b219-4fff-beab-b1905016177c" providerId="ADAL" clId="{67541D0D-0156-4DD8-BE7E-516F67936CDF}" dt="2024-10-30T15:07:59.308" v="694" actId="20577"/>
          <ac:spMkLst>
            <pc:docMk/>
            <pc:sldMk cId="3388127945" sldId="644"/>
            <ac:spMk id="37" creationId="{8FB34578-8644-B595-E276-B0AB28BF9CED}"/>
          </ac:spMkLst>
        </pc:spChg>
      </pc:sldChg>
      <pc:sldChg chg="modSp mod">
        <pc:chgData name="Margarita Kyriakou" userId="9dc886a5-b219-4fff-beab-b1905016177c" providerId="ADAL" clId="{67541D0D-0156-4DD8-BE7E-516F67936CDF}" dt="2024-10-30T15:08:22.131" v="696" actId="6549"/>
        <pc:sldMkLst>
          <pc:docMk/>
          <pc:sldMk cId="3215582553" sldId="645"/>
        </pc:sldMkLst>
        <pc:spChg chg="mod">
          <ac:chgData name="Margarita Kyriakou" userId="9dc886a5-b219-4fff-beab-b1905016177c" providerId="ADAL" clId="{67541D0D-0156-4DD8-BE7E-516F67936CDF}" dt="2024-10-30T15:08:22.131" v="696" actId="6549"/>
          <ac:spMkLst>
            <pc:docMk/>
            <pc:sldMk cId="3215582553" sldId="645"/>
            <ac:spMk id="4" creationId="{4B64EFA7-2FBF-775F-B472-6798E7EA69F6}"/>
          </ac:spMkLst>
        </pc:spChg>
      </pc:sldChg>
      <pc:sldChg chg="modSp mod">
        <pc:chgData name="Margarita Kyriakou" userId="9dc886a5-b219-4fff-beab-b1905016177c" providerId="ADAL" clId="{67541D0D-0156-4DD8-BE7E-516F67936CDF}" dt="2024-10-30T14:52:21.273" v="664" actId="14100"/>
        <pc:sldMkLst>
          <pc:docMk/>
          <pc:sldMk cId="1468304257" sldId="650"/>
        </pc:sldMkLst>
        <pc:spChg chg="mod">
          <ac:chgData name="Margarita Kyriakou" userId="9dc886a5-b219-4fff-beab-b1905016177c" providerId="ADAL" clId="{67541D0D-0156-4DD8-BE7E-516F67936CDF}" dt="2024-10-30T14:52:21.273" v="664" actId="14100"/>
          <ac:spMkLst>
            <pc:docMk/>
            <pc:sldMk cId="1468304257" sldId="650"/>
            <ac:spMk id="35" creationId="{F57AF549-A355-BA00-D10E-9422D1931E0E}"/>
          </ac:spMkLst>
        </pc:spChg>
      </pc:sldChg>
      <pc:sldChg chg="modSp mod">
        <pc:chgData name="Margarita Kyriakou" userId="9dc886a5-b219-4fff-beab-b1905016177c" providerId="ADAL" clId="{67541D0D-0156-4DD8-BE7E-516F67936CDF}" dt="2024-10-30T14:51:27.633" v="623" actId="20577"/>
        <pc:sldMkLst>
          <pc:docMk/>
          <pc:sldMk cId="481064415" sldId="651"/>
        </pc:sldMkLst>
        <pc:spChg chg="mod">
          <ac:chgData name="Margarita Kyriakou" userId="9dc886a5-b219-4fff-beab-b1905016177c" providerId="ADAL" clId="{67541D0D-0156-4DD8-BE7E-516F67936CDF}" dt="2024-10-30T14:51:27.633" v="623" actId="20577"/>
          <ac:spMkLst>
            <pc:docMk/>
            <pc:sldMk cId="481064415" sldId="651"/>
            <ac:spMk id="4" creationId="{4B64EFA7-2FBF-775F-B472-6798E7EA69F6}"/>
          </ac:spMkLst>
        </pc:spChg>
      </pc:sldChg>
      <pc:sldChg chg="modSp mod">
        <pc:chgData name="Margarita Kyriakou" userId="9dc886a5-b219-4fff-beab-b1905016177c" providerId="ADAL" clId="{67541D0D-0156-4DD8-BE7E-516F67936CDF}" dt="2024-10-30T15:11:43.243" v="700" actId="20577"/>
        <pc:sldMkLst>
          <pc:docMk/>
          <pc:sldMk cId="976556184" sldId="652"/>
        </pc:sldMkLst>
        <pc:spChg chg="mod">
          <ac:chgData name="Margarita Kyriakou" userId="9dc886a5-b219-4fff-beab-b1905016177c" providerId="ADAL" clId="{67541D0D-0156-4DD8-BE7E-516F67936CDF}" dt="2024-10-30T15:11:43.243" v="700" actId="20577"/>
          <ac:spMkLst>
            <pc:docMk/>
            <pc:sldMk cId="976556184" sldId="652"/>
            <ac:spMk id="35" creationId="{F57AF549-A355-BA00-D10E-9422D1931E0E}"/>
          </ac:spMkLst>
        </pc:spChg>
      </pc:sldChg>
      <pc:sldChg chg="modSp mod">
        <pc:chgData name="Margarita Kyriakou" userId="9dc886a5-b219-4fff-beab-b1905016177c" providerId="ADAL" clId="{67541D0D-0156-4DD8-BE7E-516F67936CDF}" dt="2024-10-30T15:12:07.133" v="702" actId="113"/>
        <pc:sldMkLst>
          <pc:docMk/>
          <pc:sldMk cId="4183000277" sldId="654"/>
        </pc:sldMkLst>
        <pc:spChg chg="mod">
          <ac:chgData name="Margarita Kyriakou" userId="9dc886a5-b219-4fff-beab-b1905016177c" providerId="ADAL" clId="{67541D0D-0156-4DD8-BE7E-516F67936CDF}" dt="2024-10-30T15:12:07.133" v="702" actId="113"/>
          <ac:spMkLst>
            <pc:docMk/>
            <pc:sldMk cId="4183000277" sldId="654"/>
            <ac:spMk id="2" creationId="{0B024EF5-F50A-AA43-2763-8906260DEDC5}"/>
          </ac:spMkLst>
        </pc:spChg>
        <pc:spChg chg="mod">
          <ac:chgData name="Margarita Kyriakou" userId="9dc886a5-b219-4fff-beab-b1905016177c" providerId="ADAL" clId="{67541D0D-0156-4DD8-BE7E-516F67936CDF}" dt="2024-10-30T15:12:00.560" v="701" actId="1076"/>
          <ac:spMkLst>
            <pc:docMk/>
            <pc:sldMk cId="4183000277" sldId="654"/>
            <ac:spMk id="13" creationId="{00000000-0000-0000-0000-000000000000}"/>
          </ac:spMkLst>
        </pc:spChg>
      </pc:sldChg>
      <pc:sldChg chg="modSp mod">
        <pc:chgData name="Margarita Kyriakou" userId="9dc886a5-b219-4fff-beab-b1905016177c" providerId="ADAL" clId="{67541D0D-0156-4DD8-BE7E-516F67936CDF}" dt="2024-10-30T14:53:47.242" v="678" actId="20577"/>
        <pc:sldMkLst>
          <pc:docMk/>
          <pc:sldMk cId="2487275848" sldId="657"/>
        </pc:sldMkLst>
        <pc:spChg chg="mod">
          <ac:chgData name="Margarita Kyriakou" userId="9dc886a5-b219-4fff-beab-b1905016177c" providerId="ADAL" clId="{67541D0D-0156-4DD8-BE7E-516F67936CDF}" dt="2024-10-30T14:53:47.242" v="678" actId="20577"/>
          <ac:spMkLst>
            <pc:docMk/>
            <pc:sldMk cId="2487275848" sldId="657"/>
            <ac:spMk id="29" creationId="{F57AF549-A355-BA00-D10E-9422D1931E0E}"/>
          </ac:spMkLst>
        </pc:spChg>
        <pc:spChg chg="mod">
          <ac:chgData name="Margarita Kyriakou" userId="9dc886a5-b219-4fff-beab-b1905016177c" providerId="ADAL" clId="{67541D0D-0156-4DD8-BE7E-516F67936CDF}" dt="2024-10-30T14:53:28.321" v="673" actId="207"/>
          <ac:spMkLst>
            <pc:docMk/>
            <pc:sldMk cId="2487275848" sldId="657"/>
            <ac:spMk id="41" creationId="{F57AF549-A355-BA00-D10E-9422D1931E0E}"/>
          </ac:spMkLst>
        </pc:spChg>
      </pc:sldChg>
      <pc:sldChg chg="modSp mod">
        <pc:chgData name="Margarita Kyriakou" userId="9dc886a5-b219-4fff-beab-b1905016177c" providerId="ADAL" clId="{67541D0D-0156-4DD8-BE7E-516F67936CDF}" dt="2024-10-30T14:54:06.976" v="681" actId="207"/>
        <pc:sldMkLst>
          <pc:docMk/>
          <pc:sldMk cId="3314108390" sldId="661"/>
        </pc:sldMkLst>
        <pc:spChg chg="mod">
          <ac:chgData name="Margarita Kyriakou" userId="9dc886a5-b219-4fff-beab-b1905016177c" providerId="ADAL" clId="{67541D0D-0156-4DD8-BE7E-516F67936CDF}" dt="2024-10-30T14:54:06.976" v="681" actId="207"/>
          <ac:spMkLst>
            <pc:docMk/>
            <pc:sldMk cId="3314108390" sldId="661"/>
            <ac:spMk id="2" creationId="{E53F1C83-EB56-4038-EFA3-2A137D44440C}"/>
          </ac:spMkLst>
        </pc:spChg>
      </pc:sldChg>
      <pc:sldChg chg="del">
        <pc:chgData name="Margarita Kyriakou" userId="9dc886a5-b219-4fff-beab-b1905016177c" providerId="ADAL" clId="{67541D0D-0156-4DD8-BE7E-516F67936CDF}" dt="2024-10-30T14:49:53.688" v="558" actId="47"/>
        <pc:sldMkLst>
          <pc:docMk/>
          <pc:sldMk cId="1857236514" sldId="662"/>
        </pc:sldMkLst>
      </pc:sldChg>
      <pc:sldChg chg="addSp delSp modSp add mod modClrScheme chgLayout">
        <pc:chgData name="Margarita Kyriakou" userId="9dc886a5-b219-4fff-beab-b1905016177c" providerId="ADAL" clId="{67541D0D-0156-4DD8-BE7E-516F67936CDF}" dt="2024-10-31T06:15:00.900" v="753" actId="5793"/>
        <pc:sldMkLst>
          <pc:docMk/>
          <pc:sldMk cId="378174528" sldId="663"/>
        </pc:sldMkLst>
        <pc:spChg chg="add del mod ord">
          <ac:chgData name="Margarita Kyriakou" userId="9dc886a5-b219-4fff-beab-b1905016177c" providerId="ADAL" clId="{67541D0D-0156-4DD8-BE7E-516F67936CDF}" dt="2024-10-30T14:43:15.738" v="454" actId="478"/>
          <ac:spMkLst>
            <pc:docMk/>
            <pc:sldMk cId="378174528" sldId="663"/>
            <ac:spMk id="2" creationId="{823C7296-6ACA-6050-8008-F21B19F82733}"/>
          </ac:spMkLst>
        </pc:spChg>
        <pc:spChg chg="mod">
          <ac:chgData name="Margarita Kyriakou" userId="9dc886a5-b219-4fff-beab-b1905016177c" providerId="ADAL" clId="{67541D0D-0156-4DD8-BE7E-516F67936CDF}" dt="2024-10-30T14:44:43.018" v="471" actId="1076"/>
          <ac:spMkLst>
            <pc:docMk/>
            <pc:sldMk cId="378174528" sldId="663"/>
            <ac:spMk id="3" creationId="{FA71F5A8-5ADD-A3EF-3D8C-203687076662}"/>
          </ac:spMkLst>
        </pc:spChg>
        <pc:spChg chg="del mod">
          <ac:chgData name="Margarita Kyriakou" userId="9dc886a5-b219-4fff-beab-b1905016177c" providerId="ADAL" clId="{67541D0D-0156-4DD8-BE7E-516F67936CDF}" dt="2024-10-30T14:43:37.113" v="462" actId="478"/>
          <ac:spMkLst>
            <pc:docMk/>
            <pc:sldMk cId="378174528" sldId="663"/>
            <ac:spMk id="4" creationId="{17AA4662-2FC2-312F-FA27-C707CCBF9A5C}"/>
          </ac:spMkLst>
        </pc:spChg>
        <pc:spChg chg="add del mod ord">
          <ac:chgData name="Margarita Kyriakou" userId="9dc886a5-b219-4fff-beab-b1905016177c" providerId="ADAL" clId="{67541D0D-0156-4DD8-BE7E-516F67936CDF}" dt="2024-10-30T14:48:44.696" v="542" actId="478"/>
          <ac:spMkLst>
            <pc:docMk/>
            <pc:sldMk cId="378174528" sldId="663"/>
            <ac:spMk id="5" creationId="{95BA2EC8-058E-2219-DC53-A7C72B3AAE17}"/>
          </ac:spMkLst>
        </pc:spChg>
        <pc:spChg chg="add mod">
          <ac:chgData name="Margarita Kyriakou" userId="9dc886a5-b219-4fff-beab-b1905016177c" providerId="ADAL" clId="{67541D0D-0156-4DD8-BE7E-516F67936CDF}" dt="2024-10-30T15:10:16.312" v="699" actId="20578"/>
          <ac:spMkLst>
            <pc:docMk/>
            <pc:sldMk cId="378174528" sldId="663"/>
            <ac:spMk id="8" creationId="{00251D05-761A-3BC6-A4BA-06F83DBC4936}"/>
          </ac:spMkLst>
        </pc:spChg>
        <pc:spChg chg="add del mod">
          <ac:chgData name="Margarita Kyriakou" userId="9dc886a5-b219-4fff-beab-b1905016177c" providerId="ADAL" clId="{67541D0D-0156-4DD8-BE7E-516F67936CDF}" dt="2024-10-30T14:48:50.198" v="544" actId="478"/>
          <ac:spMkLst>
            <pc:docMk/>
            <pc:sldMk cId="378174528" sldId="663"/>
            <ac:spMk id="9" creationId="{85EB6910-8CB8-C5E3-273C-AC3355173CC8}"/>
          </ac:spMkLst>
        </pc:spChg>
        <pc:spChg chg="add mod">
          <ac:chgData name="Margarita Kyriakou" userId="9dc886a5-b219-4fff-beab-b1905016177c" providerId="ADAL" clId="{67541D0D-0156-4DD8-BE7E-516F67936CDF}" dt="2024-10-31T06:15:00.900" v="753" actId="5793"/>
          <ac:spMkLst>
            <pc:docMk/>
            <pc:sldMk cId="378174528" sldId="663"/>
            <ac:spMk id="10" creationId="{77573AF9-A2FB-6C86-6EFD-0D9CDD6EB5F3}"/>
          </ac:spMkLst>
        </pc:spChg>
        <pc:spChg chg="del mod ord">
          <ac:chgData name="Margarita Kyriakou" userId="9dc886a5-b219-4fff-beab-b1905016177c" providerId="ADAL" clId="{67541D0D-0156-4DD8-BE7E-516F67936CDF}" dt="2024-10-30T14:44:55.823" v="473" actId="478"/>
          <ac:spMkLst>
            <pc:docMk/>
            <pc:sldMk cId="378174528" sldId="663"/>
            <ac:spMk id="13" creationId="{5EF84719-08E9-E711-7FC3-980CE896F39A}"/>
          </ac:spMkLst>
        </pc:spChg>
      </pc:sldChg>
      <pc:sldChg chg="new del">
        <pc:chgData name="Margarita Kyriakou" userId="9dc886a5-b219-4fff-beab-b1905016177c" providerId="ADAL" clId="{67541D0D-0156-4DD8-BE7E-516F67936CDF}" dt="2024-10-30T14:43:00.611" v="452" actId="680"/>
        <pc:sldMkLst>
          <pc:docMk/>
          <pc:sldMk cId="118188930" sldId="6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x-none"/>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795E32C7-4C6D-41C6-9C79-4343F9C58B8C}" type="datetimeFigureOut">
              <a:rPr lang="x-none" smtClean="0"/>
              <a:t>10/31/2024</a:t>
            </a:fld>
            <a:endParaRPr lang="x-none"/>
          </a:p>
        </p:txBody>
      </p:sp>
      <p:sp>
        <p:nvSpPr>
          <p:cNvPr id="4" name="Slide Image Placeholder 3"/>
          <p:cNvSpPr>
            <a:spLocks noGrp="1" noRot="1" noChangeAspect="1"/>
          </p:cNvSpPr>
          <p:nvPr>
            <p:ph type="sldImg" idx="2"/>
          </p:nvPr>
        </p:nvSpPr>
        <p:spPr>
          <a:xfrm>
            <a:off x="719138" y="1163638"/>
            <a:ext cx="5572125" cy="3133725"/>
          </a:xfrm>
          <a:prstGeom prst="rect">
            <a:avLst/>
          </a:prstGeom>
          <a:noFill/>
          <a:ln w="12700">
            <a:solidFill>
              <a:prstClr val="black"/>
            </a:solidFill>
          </a:ln>
        </p:spPr>
        <p:txBody>
          <a:bodyPr vert="horz" lIns="93177" tIns="46589" rIns="93177" bIns="46589" rtlCol="0" anchor="ctr"/>
          <a:lstStyle/>
          <a:p>
            <a:endParaRPr lang="x-none"/>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1" y="8829968"/>
            <a:ext cx="3037840" cy="466433"/>
          </a:xfrm>
          <a:prstGeom prst="rect">
            <a:avLst/>
          </a:prstGeom>
        </p:spPr>
        <p:txBody>
          <a:bodyPr vert="horz" lIns="93177" tIns="46589" rIns="93177" bIns="46589" rtlCol="0" anchor="b"/>
          <a:lstStyle>
            <a:lvl1pPr algn="l">
              <a:defRPr sz="1200"/>
            </a:lvl1pPr>
          </a:lstStyle>
          <a:p>
            <a:endParaRPr lang="x-none"/>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77" tIns="46589" rIns="93177" bIns="46589" rtlCol="0" anchor="b"/>
          <a:lstStyle>
            <a:lvl1pPr algn="r">
              <a:defRPr sz="1200"/>
            </a:lvl1pPr>
          </a:lstStyle>
          <a:p>
            <a:fld id="{78C198E3-A262-47C8-A59A-B41C6CD5BED5}" type="slidenum">
              <a:rPr lang="x-none" smtClean="0"/>
              <a:t>‹#›</a:t>
            </a:fld>
            <a:endParaRPr lang="x-none"/>
          </a:p>
        </p:txBody>
      </p:sp>
    </p:spTree>
    <p:extLst>
      <p:ext uri="{BB962C8B-B14F-4D97-AF65-F5344CB8AC3E}">
        <p14:creationId xmlns:p14="http://schemas.microsoft.com/office/powerpoint/2010/main" val="186721968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l-GR" sz="1100" dirty="0">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6381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x-none" dirty="0"/>
          </a:p>
        </p:txBody>
      </p:sp>
    </p:spTree>
    <p:extLst>
      <p:ext uri="{BB962C8B-B14F-4D97-AF65-F5344CB8AC3E}">
        <p14:creationId xmlns:p14="http://schemas.microsoft.com/office/powerpoint/2010/main" val="203035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198E3-A262-47C8-A59A-B41C6CD5BED5}" type="slidenum">
              <a:rPr lang="x-none" smtClean="0"/>
              <a:t>17</a:t>
            </a:fld>
            <a:endParaRPr lang="x-none"/>
          </a:p>
        </p:txBody>
      </p:sp>
    </p:spTree>
    <p:extLst>
      <p:ext uri="{BB962C8B-B14F-4D97-AF65-F5344CB8AC3E}">
        <p14:creationId xmlns:p14="http://schemas.microsoft.com/office/powerpoint/2010/main" val="237567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x-none" dirty="0"/>
          </a:p>
        </p:txBody>
      </p:sp>
    </p:spTree>
    <p:extLst>
      <p:ext uri="{BB962C8B-B14F-4D97-AF65-F5344CB8AC3E}">
        <p14:creationId xmlns:p14="http://schemas.microsoft.com/office/powerpoint/2010/main" val="307801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198E3-A262-47C8-A59A-B41C6CD5BED5}" type="slidenum">
              <a:rPr lang="x-none" smtClean="0"/>
              <a:t>25</a:t>
            </a:fld>
            <a:endParaRPr lang="x-none"/>
          </a:p>
        </p:txBody>
      </p:sp>
    </p:spTree>
    <p:extLst>
      <p:ext uri="{BB962C8B-B14F-4D97-AF65-F5344CB8AC3E}">
        <p14:creationId xmlns:p14="http://schemas.microsoft.com/office/powerpoint/2010/main" val="89430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198E3-A262-47C8-A59A-B41C6CD5BED5}" type="slidenum">
              <a:rPr lang="x-none" smtClean="0"/>
              <a:t>27</a:t>
            </a:fld>
            <a:endParaRPr lang="x-none"/>
          </a:p>
        </p:txBody>
      </p:sp>
    </p:spTree>
    <p:extLst>
      <p:ext uri="{BB962C8B-B14F-4D97-AF65-F5344CB8AC3E}">
        <p14:creationId xmlns:p14="http://schemas.microsoft.com/office/powerpoint/2010/main" val="303968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5C1BE0-2D79-482B-9C6A-ABF85DB7B81B}" type="datetime8">
              <a:rPr lang="x-none" smtClean="0"/>
              <a:t>10/31/2024 8:11 AM</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006440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24076-6C43-4567-A15B-7B884564C67C}" type="datetime8">
              <a:rPr lang="x-none" smtClean="0"/>
              <a:t>10/31/2024 8:11 AM</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791615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A8EE06-4282-4744-ADF9-CF1463A60087}" type="datetime8">
              <a:rPr lang="x-none" smtClean="0"/>
              <a:t>10/31/2024 8:11 AM</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136070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33F93-457D-4D16-90A1-5DA9CF1FC084}" type="datetime8">
              <a:rPr lang="x-none" smtClean="0"/>
              <a:t>10/31/2024 8:11 AM</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07755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52C67-2FD3-4E56-A3C1-9366418B8444}" type="datetime8">
              <a:rPr lang="x-none" smtClean="0"/>
              <a:t>10/31/2024 8:11 AM</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07053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6D1001-CEAC-4E88-8B24-6360C82C6D54}" type="datetime8">
              <a:rPr lang="x-none" smtClean="0"/>
              <a:t>10/31/2024 8:11 AM</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0391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D2E72-DE37-40BB-9BE3-2396AD02B93A}" type="datetime8">
              <a:rPr lang="x-none" smtClean="0"/>
              <a:t>10/31/2024 8:11 AM</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42656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B89384-A721-4AC5-8C68-F99DE9D1B1AB}" type="datetime8">
              <a:rPr lang="x-none" smtClean="0"/>
              <a:t>10/31/2024 8:11 AM</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06946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6B902-F828-43E0-8CFB-5E089FC933DF}" type="datetime8">
              <a:rPr lang="x-none" smtClean="0"/>
              <a:t>10/31/2024 8:11 AM</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7290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DD70F06E-7119-4703-90E8-2F7BB1628D7D}" type="datetime8">
              <a:rPr lang="x-none" smtClean="0"/>
              <a:t>10/31/2024 8:11 AM</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110466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E6B9CB6-11C9-4116-9C1C-9F39A3C5EEB2}" type="datetime8">
              <a:rPr lang="x-none" smtClean="0"/>
              <a:t>10/31/2024 8:11 AM</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29393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4C5A75A-B6DF-4B6D-8A61-EF96BBA31BE1}" type="datetime8">
              <a:rPr lang="x-none" smtClean="0"/>
              <a:t>10/31/2024 8:11 AM</a:t>
            </a:fld>
            <a:endParaRPr lang="x-none"/>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A64C613-4F3D-4B5D-ABA4-2AF47272354D}" type="slidenum">
              <a:rPr lang="x-none" smtClean="0"/>
              <a:t>‹#›</a:t>
            </a:fld>
            <a:endParaRPr lang="x-none"/>
          </a:p>
        </p:txBody>
      </p:sp>
    </p:spTree>
    <p:extLst>
      <p:ext uri="{BB962C8B-B14F-4D97-AF65-F5344CB8AC3E}">
        <p14:creationId xmlns:p14="http://schemas.microsoft.com/office/powerpoint/2010/main" val="4078516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prositistegi.cy/"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gov.cy/moi" TargetMode="External"/><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Grp="1" noRot="1" noChangeAspect="1" noMove="1" noResize="1" noEditPoints="1" noAdjustHandles="1" noChangeArrowheads="1" noChangeShapeType="1" noCrop="1"/>
          </p:cNvPicPr>
          <p:nvPr/>
        </p:nvPicPr>
        <p:blipFill>
          <a:blip r:embed="rId2"/>
          <a:stretch>
            <a:fillRect/>
          </a:stretch>
        </p:blipFill>
        <p:spPr>
          <a:xfrm>
            <a:off x="-48768" y="-2123755"/>
            <a:ext cx="24728164" cy="16603722"/>
          </a:xfrm>
          <a:prstGeom prst="rect">
            <a:avLst/>
          </a:prstGeom>
          <a:ln w="12700">
            <a:miter lim="400000"/>
            <a:headEnd/>
            <a:tailEnd/>
          </a:ln>
        </p:spPr>
      </p:pic>
      <p:sp>
        <p:nvSpPr>
          <p:cNvPr id="135" name="ΚΥΠΡΙΑΚΗ ΔΗΜΟΚΡΑΤΙΑ / ΠΝΕΥΜΑΤΙΚΑ ΔΙΚΑΙΩΜΑΤΑ 2020"/>
          <p:cNvSpPr txBox="1">
            <a:spLocks noGrp="1" noRot="1" noMove="1" noResize="1" noEditPoints="1" noAdjustHandles="1" noChangeArrowheads="1" noChangeShapeType="1"/>
          </p:cNvSpPr>
          <p:nvPr/>
        </p:nvSpPr>
        <p:spPr>
          <a:xfrm>
            <a:off x="1214909" y="12856482"/>
            <a:ext cx="4013494" cy="481328"/>
          </a:xfrm>
          <a:prstGeom prst="rect">
            <a:avLst/>
          </a:prstGeom>
          <a:ln w="12700">
            <a:miter lim="400000"/>
          </a:ln>
        </p:spPr>
        <p:txBody>
          <a:bodyPr lIns="50780" tIns="50780" rIns="50780" bIns="5078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solidFill>
                  <a:schemeClr val="bg1"/>
                </a:solidFill>
              </a:rPr>
              <a:t>ΚΥΠΡΙΑΚΗ ΔΗΜΟΚΡΑΤΙΑ</a:t>
            </a:r>
            <a:r>
              <a:rPr lang="el-GR" dirty="0">
                <a:solidFill>
                  <a:schemeClr val="bg1"/>
                </a:solidFill>
              </a:rPr>
              <a:t> / ΠΝΕΥΜΑΤΙΚΑ ΔΙΚΑΙΩΜΑΤΑ 2024</a:t>
            </a:r>
          </a:p>
        </p:txBody>
      </p:sp>
      <p:sp>
        <p:nvSpPr>
          <p:cNvPr id="136" name="ΥΠΟΥΡΓΕΙΟ ΑΜΥΝΑΣ"/>
          <p:cNvSpPr txBox="1">
            <a:spLocks noGrp="1" noRot="1" noMove="1" noResize="1" noEditPoints="1" noAdjustHandles="1" noChangeArrowheads="1" noChangeShapeType="1"/>
          </p:cNvSpPr>
          <p:nvPr/>
        </p:nvSpPr>
        <p:spPr>
          <a:xfrm>
            <a:off x="12459126" y="10058400"/>
            <a:ext cx="9601920" cy="193040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3000" b="1" dirty="0"/>
              <a:t>ΥΠΟΥΡΓΕΙΟ ΕΣΩΤΕΡΙΚΩΝ</a:t>
            </a:r>
          </a:p>
        </p:txBody>
      </p:sp>
      <p:sp>
        <p:nvSpPr>
          <p:cNvPr id="7" name="Lorem ipsum dolor sit amet, consec etur adip iscin elit. Suspe disse place rat.">
            <a:extLst>
              <a:ext uri="{FF2B5EF4-FFF2-40B4-BE49-F238E27FC236}">
                <a16:creationId xmlns:a16="http://schemas.microsoft.com/office/drawing/2014/main" id="{1C748978-4343-85BE-BC47-940F907D69A4}"/>
              </a:ext>
            </a:extLst>
          </p:cNvPr>
          <p:cNvSpPr txBox="1">
            <a:spLocks/>
          </p:cNvSpPr>
          <p:nvPr/>
        </p:nvSpPr>
        <p:spPr>
          <a:xfrm>
            <a:off x="1176544" y="1067675"/>
            <a:ext cx="20596528" cy="2762454"/>
          </a:xfrm>
          <a:prstGeom prst="rect">
            <a:avLst/>
          </a:prstGeom>
        </p:spPr>
        <p:txBody>
          <a:bodyPr vert="horz" lIns="91440" tIns="45720" rIns="91440" bIns="45720" rtlCol="0" anchor="t">
            <a:normAutofit/>
          </a:bodyPr>
          <a:lstStyle>
            <a:lvl1pPr algn="l" defTabSz="1828800" rtl="0" eaLnBrk="1" latinLnBrk="0" hangingPunct="1">
              <a:lnSpc>
                <a:spcPct val="90000"/>
              </a:lnSpc>
              <a:spcBef>
                <a:spcPct val="0"/>
              </a:spcBef>
              <a:buNone/>
              <a:defRPr sz="8500" b="1" kern="1200">
                <a:solidFill>
                  <a:srgbClr val="FFFFFF"/>
                </a:solidFill>
                <a:latin typeface="Arial"/>
                <a:ea typeface="Arial"/>
                <a:cs typeface="Arial"/>
                <a:sym typeface="Arial"/>
              </a:defRPr>
            </a:lvl1pPr>
          </a:lstStyle>
          <a:p>
            <a:pPr>
              <a:lnSpc>
                <a:spcPct val="100000"/>
              </a:lnSpc>
            </a:pPr>
            <a:r>
              <a:rPr lang="el-GR" dirty="0"/>
              <a:t>Έναρξη υλοποίησης</a:t>
            </a:r>
            <a:endParaRPr lang="en-US" dirty="0"/>
          </a:p>
          <a:p>
            <a:pPr>
              <a:lnSpc>
                <a:spcPct val="100000"/>
              </a:lnSpc>
            </a:pPr>
            <a:r>
              <a:rPr lang="el-GR" dirty="0"/>
              <a:t>στεγαστικών σχεδίων</a:t>
            </a:r>
          </a:p>
        </p:txBody>
      </p:sp>
      <p:sp>
        <p:nvSpPr>
          <p:cNvPr id="8" name="Lorem ipsum dolor sit amet, consec etur adip iscin elit. Suspe disse place rat, felis in biben dum trist ique.">
            <a:extLst>
              <a:ext uri="{FF2B5EF4-FFF2-40B4-BE49-F238E27FC236}">
                <a16:creationId xmlns:a16="http://schemas.microsoft.com/office/drawing/2014/main" id="{926EC56D-11A1-32CE-2540-5A7DEB833D0D}"/>
              </a:ext>
            </a:extLst>
          </p:cNvPr>
          <p:cNvSpPr txBox="1">
            <a:spLocks noGrp="1"/>
          </p:cNvSpPr>
          <p:nvPr>
            <p:ph type="subTitle" sz="quarter" idx="1"/>
          </p:nvPr>
        </p:nvSpPr>
        <p:spPr>
          <a:xfrm>
            <a:off x="1214908" y="3916395"/>
            <a:ext cx="22760970" cy="2343926"/>
          </a:xfrm>
          <a:prstGeom prst="rect">
            <a:avLst/>
          </a:prstGeom>
        </p:spPr>
        <p:txBody>
          <a:bodyPr>
            <a:noAutofit/>
          </a:bodyPr>
          <a:lstStyle>
            <a:lvl1pPr algn="l" defTabSz="817244">
              <a:defRPr sz="5445">
                <a:solidFill>
                  <a:srgbClr val="FFFFFF"/>
                </a:solidFill>
                <a:latin typeface="Arial"/>
                <a:ea typeface="Arial"/>
                <a:cs typeface="Arial"/>
                <a:sym typeface="Arial"/>
              </a:defRPr>
            </a:lvl1pPr>
          </a:lstStyle>
          <a:p>
            <a:r>
              <a:rPr lang="el-GR" sz="4800" dirty="0"/>
              <a:t>Στεγαστικό Σχέδιο Χορηγιών για Νεαρά Ζευγάρια ή/και Νέους μέχρι 41ος ετών</a:t>
            </a:r>
          </a:p>
          <a:p>
            <a:r>
              <a:rPr lang="el-GR" sz="4800" dirty="0"/>
              <a:t>Σχέδιο «Ανακαινίζω – Ενοικιάζω»</a:t>
            </a:r>
          </a:p>
        </p:txBody>
      </p:sp>
      <p:sp>
        <p:nvSpPr>
          <p:cNvPr id="2" name="Lorem ipsum dolor sit amet, consec etur adip iscin elit. Suspe disse place rat, felis in biben dum trist ique.">
            <a:extLst>
              <a:ext uri="{FF2B5EF4-FFF2-40B4-BE49-F238E27FC236}">
                <a16:creationId xmlns:a16="http://schemas.microsoft.com/office/drawing/2014/main" id="{173C0190-0FDC-E38C-208D-CEC6656C2579}"/>
              </a:ext>
            </a:extLst>
          </p:cNvPr>
          <p:cNvSpPr txBox="1">
            <a:spLocks/>
          </p:cNvSpPr>
          <p:nvPr/>
        </p:nvSpPr>
        <p:spPr>
          <a:xfrm>
            <a:off x="1214909" y="6486524"/>
            <a:ext cx="11464848" cy="5728479"/>
          </a:xfrm>
          <a:prstGeom prst="rect">
            <a:avLst/>
          </a:prstGeom>
        </p:spPr>
        <p:txBody>
          <a:bodyPr vert="horz" lIns="91440" tIns="45720" rIns="91440" bIns="45720" rtlCol="0">
            <a:normAutofit/>
          </a:bodyPr>
          <a:lstStyle>
            <a:lvl1pPr marL="0" indent="0" algn="l" defTabSz="817244" rtl="0" eaLnBrk="1" latinLnBrk="0" hangingPunct="1">
              <a:lnSpc>
                <a:spcPct val="90000"/>
              </a:lnSpc>
              <a:spcBef>
                <a:spcPts val="2000"/>
              </a:spcBef>
              <a:buFont typeface="Arial" panose="020B0604020202020204" pitchFamily="34" charset="0"/>
              <a:buNone/>
              <a:defRPr sz="5445"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20000"/>
              </a:lnSpc>
              <a:spcBef>
                <a:spcPts val="3000"/>
              </a:spcBef>
            </a:pPr>
            <a:r>
              <a:rPr lang="el-GR" sz="4000" b="1" dirty="0"/>
              <a:t>Κωνσταντίνος Ιωάννου</a:t>
            </a:r>
            <a:br>
              <a:rPr lang="el-GR" sz="4000" b="1" dirty="0"/>
            </a:br>
            <a:r>
              <a:rPr lang="el-GR" sz="4000" b="1" dirty="0"/>
              <a:t>Υπουργός Εσωτερικών</a:t>
            </a:r>
            <a:endParaRPr lang="en-US" sz="4000" b="1" dirty="0"/>
          </a:p>
          <a:p>
            <a:endParaRPr lang="en-US" sz="4000" dirty="0"/>
          </a:p>
          <a:p>
            <a:endParaRPr lang="en-US" sz="4000" dirty="0"/>
          </a:p>
          <a:p>
            <a:endParaRPr lang="en-US" sz="4000" dirty="0"/>
          </a:p>
          <a:p>
            <a:r>
              <a:rPr lang="el-GR" sz="4000" dirty="0"/>
              <a:t>Οκτώβριος 2024</a:t>
            </a:r>
          </a:p>
        </p:txBody>
      </p:sp>
    </p:spTree>
    <p:extLst>
      <p:ext uri="{BB962C8B-B14F-4D97-AF65-F5344CB8AC3E}">
        <p14:creationId xmlns:p14="http://schemas.microsoft.com/office/powerpoint/2010/main" val="81437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0" name="01/…">
            <a:extLst>
              <a:ext uri="{FF2B5EF4-FFF2-40B4-BE49-F238E27FC236}">
                <a16:creationId xmlns:a16="http://schemas.microsoft.com/office/drawing/2014/main" id="{F14BECF1-3930-AF80-B9DC-EBFD74446546}"/>
              </a:ext>
            </a:extLst>
          </p:cNvPr>
          <p:cNvSpPr txBox="1"/>
          <p:nvPr/>
        </p:nvSpPr>
        <p:spPr>
          <a:xfrm>
            <a:off x="13034074" y="4120787"/>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13034074" y="5149913"/>
            <a:ext cx="10042146" cy="5213800"/>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Στην περίπτωση αγοράς ή αγοράς και βελτίωσης ή απόκτησης με δωρεά και βελτίωσης ή απόκτησης με άλλο νόμιμο τρόπο και βελτίωσης καινούριας ή υφιστάμενης κατοικίας, επιλέξιμες είναι οι περιπτώσεις στις οποίες </a:t>
            </a:r>
            <a:r>
              <a:rPr lang="el-GR" sz="3500" b="1" i="0" dirty="0">
                <a:solidFill>
                  <a:srgbClr val="2F7788"/>
                </a:solidFill>
              </a:rPr>
              <a:t>η απόκτηση</a:t>
            </a:r>
            <a:br>
              <a:rPr lang="el-GR" sz="3500" b="1" i="0" dirty="0">
                <a:solidFill>
                  <a:srgbClr val="2F7788"/>
                </a:solidFill>
              </a:rPr>
            </a:br>
            <a:r>
              <a:rPr lang="el-GR" sz="3500" b="1" i="0" dirty="0">
                <a:solidFill>
                  <a:srgbClr val="2F7788"/>
                </a:solidFill>
              </a:rPr>
              <a:t>της κατοικίας </a:t>
            </a:r>
            <a:r>
              <a:rPr lang="el-GR" sz="3500" i="0" dirty="0">
                <a:solidFill>
                  <a:srgbClr val="5E5E5E"/>
                </a:solidFill>
              </a:rPr>
              <a:t>(βάσει των κατατεθειμένων εγγράφων στο ΤΚΧ) </a:t>
            </a:r>
            <a:r>
              <a:rPr lang="el-GR" sz="3500" b="1" i="0" dirty="0">
                <a:solidFill>
                  <a:srgbClr val="2F7788"/>
                </a:solidFill>
              </a:rPr>
              <a:t>και οι σχετικές δαπάνες διενεργήθηκαν </a:t>
            </a:r>
            <a:r>
              <a:rPr lang="el-GR" sz="3500" b="1" dirty="0">
                <a:solidFill>
                  <a:srgbClr val="F89F4A"/>
                </a:solidFill>
              </a:rPr>
              <a:t>μετά την 1</a:t>
            </a:r>
            <a:r>
              <a:rPr lang="el-GR" sz="3500" b="1" baseline="30000" dirty="0">
                <a:solidFill>
                  <a:srgbClr val="F89F4A"/>
                </a:solidFill>
              </a:rPr>
              <a:t>η</a:t>
            </a:r>
            <a:r>
              <a:rPr lang="el-GR" sz="3500" b="1" dirty="0">
                <a:solidFill>
                  <a:srgbClr val="F89F4A"/>
                </a:solidFill>
              </a:rPr>
              <a:t> Ιανουαρίου 2024</a:t>
            </a:r>
            <a:r>
              <a:rPr lang="el-GR" sz="3500" i="0" dirty="0">
                <a:solidFill>
                  <a:srgbClr val="5E5E5E"/>
                </a:solidFill>
              </a:rPr>
              <a:t>.</a:t>
            </a:r>
          </a:p>
        </p:txBody>
      </p:sp>
      <p:sp>
        <p:nvSpPr>
          <p:cNvPr id="36" name="headline goes here goes here"/>
          <p:cNvSpPr txBox="1"/>
          <p:nvPr/>
        </p:nvSpPr>
        <p:spPr>
          <a:xfrm>
            <a:off x="610404" y="556804"/>
            <a:ext cx="178583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ΚΡΙΤΗΡΙΑ ΕΠΙΛΕΞΙΜΟΤΗΤΑΣ</a:t>
            </a:r>
            <a:endParaRPr lang="el-GR" sz="3400" b="1" cap="none" dirty="0">
              <a:latin typeface="Arial" panose="020B0604020202020204" pitchFamily="34" charset="0"/>
              <a:cs typeface="Arial" panose="020B0604020202020204" pitchFamily="34" charset="0"/>
            </a:endParaRPr>
          </a:p>
        </p:txBody>
      </p:sp>
      <p:sp>
        <p:nvSpPr>
          <p:cNvPr id="56" name="Line">
            <a:extLst>
              <a:ext uri="{FF2B5EF4-FFF2-40B4-BE49-F238E27FC236}">
                <a16:creationId xmlns:a16="http://schemas.microsoft.com/office/drawing/2014/main" id="{8A72CB1E-DC88-FD11-773C-42C26D47F0D6}"/>
              </a:ext>
            </a:extLst>
          </p:cNvPr>
          <p:cNvSpPr/>
          <p:nvPr/>
        </p:nvSpPr>
        <p:spPr>
          <a:xfrm flipV="1">
            <a:off x="13034074" y="4996880"/>
            <a:ext cx="971743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2664" y="3042632"/>
            <a:ext cx="1661477" cy="1666029"/>
          </a:xfrm>
          <a:prstGeom prst="rect">
            <a:avLst/>
          </a:prstGeom>
        </p:spPr>
      </p:pic>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19" name="01/…">
            <a:extLst>
              <a:ext uri="{FF2B5EF4-FFF2-40B4-BE49-F238E27FC236}">
                <a16:creationId xmlns:a16="http://schemas.microsoft.com/office/drawing/2014/main" id="{F14BECF1-3930-AF80-B9DC-EBFD74446546}"/>
              </a:ext>
            </a:extLst>
          </p:cNvPr>
          <p:cNvSpPr txBox="1"/>
          <p:nvPr/>
        </p:nvSpPr>
        <p:spPr>
          <a:xfrm>
            <a:off x="1968285" y="4120787"/>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1</a:t>
            </a:r>
            <a:r>
              <a:rPr sz="4000" b="1" i="1" dirty="0">
                <a:solidFill>
                  <a:srgbClr val="307687"/>
                </a:solidFill>
              </a:rPr>
              <a:t>/</a:t>
            </a:r>
            <a:endParaRPr lang="el-GR" sz="4000" b="1" i="1" dirty="0">
              <a:solidFill>
                <a:srgbClr val="307687"/>
              </a:solidFill>
            </a:endParaRPr>
          </a:p>
        </p:txBody>
      </p:sp>
      <p:sp>
        <p:nvSpPr>
          <p:cNvPr id="2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1968285" y="5149913"/>
            <a:ext cx="10042146" cy="392113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Σε περίπτωση </a:t>
            </a:r>
            <a:r>
              <a:rPr lang="el-GR" sz="3500" b="1" i="0" dirty="0">
                <a:solidFill>
                  <a:srgbClr val="2F7788"/>
                </a:solidFill>
              </a:rPr>
              <a:t>ανέγερσης καινούριας κατοικίας</a:t>
            </a:r>
            <a:r>
              <a:rPr lang="el-GR" sz="3500" i="0" dirty="0">
                <a:solidFill>
                  <a:srgbClr val="5E5E5E"/>
                </a:solidFill>
              </a:rPr>
              <a:t>, επιλέξιμες είναι οι περιπτώσεις, στις οποίες</a:t>
            </a:r>
            <a:br>
              <a:rPr lang="en-US" sz="3500" i="0" dirty="0">
                <a:solidFill>
                  <a:srgbClr val="5E5E5E"/>
                </a:solidFill>
              </a:rPr>
            </a:br>
            <a:r>
              <a:rPr lang="el-GR" sz="3500" b="1" i="0" dirty="0">
                <a:solidFill>
                  <a:srgbClr val="2F7788"/>
                </a:solidFill>
              </a:rPr>
              <a:t>οι εργασίες ανέγερσης έχουν ξεκινήσει/ θα ξεκινήσουν </a:t>
            </a:r>
            <a:r>
              <a:rPr lang="el-GR" sz="3500" b="1" dirty="0">
                <a:solidFill>
                  <a:srgbClr val="F89F4A"/>
                </a:solidFill>
              </a:rPr>
              <a:t>μετά</a:t>
            </a:r>
            <a:r>
              <a:rPr lang="el-GR" sz="3500" b="1" i="0" dirty="0">
                <a:solidFill>
                  <a:srgbClr val="2F7788"/>
                </a:solidFill>
              </a:rPr>
              <a:t> </a:t>
            </a:r>
            <a:r>
              <a:rPr lang="el-GR" sz="3500" b="1" dirty="0">
                <a:solidFill>
                  <a:srgbClr val="F89F4A"/>
                </a:solidFill>
              </a:rPr>
              <a:t>την 1</a:t>
            </a:r>
            <a:r>
              <a:rPr lang="el-GR" sz="3500" b="1" baseline="30000" dirty="0">
                <a:solidFill>
                  <a:srgbClr val="F89F4A"/>
                </a:solidFill>
              </a:rPr>
              <a:t>η</a:t>
            </a:r>
            <a:r>
              <a:rPr lang="el-GR" sz="3500" b="1" dirty="0">
                <a:solidFill>
                  <a:srgbClr val="F89F4A"/>
                </a:solidFill>
              </a:rPr>
              <a:t> Ιανουαρίου 2024</a:t>
            </a:r>
            <a:r>
              <a:rPr lang="el-GR" sz="3500" i="0" dirty="0">
                <a:solidFill>
                  <a:srgbClr val="5E5E5E"/>
                </a:solidFill>
              </a:rPr>
              <a:t>, όπως επίσης</a:t>
            </a:r>
            <a:r>
              <a:rPr lang="el-GR" sz="3500" b="1" i="0" dirty="0">
                <a:solidFill>
                  <a:srgbClr val="307687"/>
                </a:solidFill>
              </a:rPr>
              <a:t> όλες οι δαπάνες που διενεργήθηκαν/θα διενεργηθούν μετά την ημερομηνία αυτή.</a:t>
            </a:r>
            <a:endParaRPr lang="el-GR" sz="3500" i="0" dirty="0">
              <a:solidFill>
                <a:srgbClr val="307687"/>
              </a:solidFill>
            </a:endParaRPr>
          </a:p>
        </p:txBody>
      </p:sp>
      <p:sp>
        <p:nvSpPr>
          <p:cNvPr id="21" name="Line">
            <a:extLst>
              <a:ext uri="{FF2B5EF4-FFF2-40B4-BE49-F238E27FC236}">
                <a16:creationId xmlns:a16="http://schemas.microsoft.com/office/drawing/2014/main" id="{8A72CB1E-DC88-FD11-773C-42C26D47F0D6}"/>
              </a:ext>
            </a:extLst>
          </p:cNvPr>
          <p:cNvSpPr/>
          <p:nvPr/>
        </p:nvSpPr>
        <p:spPr>
          <a:xfrm flipV="1">
            <a:off x="1968285" y="4996880"/>
            <a:ext cx="971743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22" name="Picture 21">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6907" y="3042632"/>
            <a:ext cx="1661413" cy="1666029"/>
          </a:xfrm>
          <a:prstGeom prst="rect">
            <a:avLst/>
          </a:prstGeom>
        </p:spPr>
      </p:pic>
    </p:spTree>
    <p:extLst>
      <p:ext uri="{BB962C8B-B14F-4D97-AF65-F5344CB8AC3E}">
        <p14:creationId xmlns:p14="http://schemas.microsoft.com/office/powerpoint/2010/main" val="3388127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l-GR" dirty="0"/>
              <a:t>4</a:t>
            </a:r>
            <a:endParaRPr dirty="0"/>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14109107"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ΔΙΑΔΙΚΑΣΙΑ ΥΠΟΒΟΛΗΣ ΑΙΤΗΣΕΩΝ</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sp>
        <p:nvSpPr>
          <p:cNvPr id="4"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a:extLst>
              <a:ext uri="{FF2B5EF4-FFF2-40B4-BE49-F238E27FC236}">
                <a16:creationId xmlns:a16="http://schemas.microsoft.com/office/drawing/2014/main" id="{4B64EFA7-2FBF-775F-B472-6798E7EA69F6}"/>
              </a:ext>
            </a:extLst>
          </p:cNvPr>
          <p:cNvSpPr txBox="1"/>
          <p:nvPr/>
        </p:nvSpPr>
        <p:spPr>
          <a:xfrm>
            <a:off x="1915762" y="2008519"/>
            <a:ext cx="21300699" cy="10059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marL="571500" indent="-571500">
              <a:spcBef>
                <a:spcPts val="3000"/>
              </a:spcBef>
              <a:buClr>
                <a:srgbClr val="F89F4A"/>
              </a:buClr>
              <a:buSzPct val="120000"/>
              <a:buFont typeface="Wingdings" panose="05000000000000000000" pitchFamily="2" charset="2"/>
              <a:buChar char="ü"/>
              <a:defRPr spc="64"/>
            </a:pPr>
            <a:r>
              <a:rPr lang="el-GR" sz="4000" i="0" dirty="0"/>
              <a:t>Αιτήσεις υποβάλλονται </a:t>
            </a:r>
            <a:r>
              <a:rPr lang="el-GR" sz="4000" i="0" dirty="0">
                <a:solidFill>
                  <a:srgbClr val="2F7788"/>
                </a:solidFill>
              </a:rPr>
              <a:t>μέσω του </a:t>
            </a:r>
            <a:r>
              <a:rPr lang="el-GR" sz="4000" b="1" i="0" dirty="0">
                <a:solidFill>
                  <a:srgbClr val="2F7788"/>
                </a:solidFill>
              </a:rPr>
              <a:t>Εντύπου Υποβολής Αίτησης</a:t>
            </a:r>
            <a:r>
              <a:rPr lang="el-GR" sz="4000" i="0" dirty="0"/>
              <a:t>.</a:t>
            </a:r>
          </a:p>
          <a:p>
            <a:pPr marL="571500" indent="-571500">
              <a:spcBef>
                <a:spcPts val="3000"/>
              </a:spcBef>
              <a:buClr>
                <a:srgbClr val="F89F4A"/>
              </a:buClr>
              <a:buSzPct val="120000"/>
              <a:buFont typeface="Wingdings" panose="05000000000000000000" pitchFamily="2" charset="2"/>
              <a:buChar char="ü"/>
              <a:defRPr spc="64"/>
            </a:pPr>
            <a:r>
              <a:rPr lang="el-GR" sz="4000" i="0" dirty="0"/>
              <a:t>Η αίτηση υποβάλλεται </a:t>
            </a:r>
            <a:r>
              <a:rPr lang="el-GR" sz="4000" b="1" dirty="0">
                <a:solidFill>
                  <a:srgbClr val="F89F4A"/>
                </a:solidFill>
              </a:rPr>
              <a:t>πλήρως</a:t>
            </a:r>
            <a:r>
              <a:rPr lang="el-GR" sz="4000" b="1" i="0" dirty="0">
                <a:solidFill>
                  <a:srgbClr val="2F7788"/>
                </a:solidFill>
              </a:rPr>
              <a:t> συμπληρωμένη</a:t>
            </a:r>
            <a:r>
              <a:rPr lang="el-GR" sz="4000" i="0" dirty="0"/>
              <a:t> και συνοδεύεται από </a:t>
            </a:r>
            <a:r>
              <a:rPr lang="el-GR" sz="4000" b="1" i="0" dirty="0">
                <a:solidFill>
                  <a:srgbClr val="2F7788"/>
                </a:solidFill>
              </a:rPr>
              <a:t>όλα τα απαιτούμενα παραστατικά</a:t>
            </a:r>
            <a:r>
              <a:rPr lang="el-GR" sz="4000" i="0" dirty="0"/>
              <a:t>.</a:t>
            </a:r>
          </a:p>
          <a:p>
            <a:pPr marL="571500" indent="-571500">
              <a:spcBef>
                <a:spcPts val="3000"/>
              </a:spcBef>
              <a:buClr>
                <a:srgbClr val="F89F4A"/>
              </a:buClr>
              <a:buSzPct val="120000"/>
              <a:buFont typeface="Wingdings" panose="05000000000000000000" pitchFamily="2" charset="2"/>
              <a:buChar char="ü"/>
              <a:defRPr spc="64"/>
            </a:pPr>
            <a:r>
              <a:rPr lang="el-GR" sz="4000" i="0" dirty="0"/>
              <a:t>Η αίτηση υποβάλλεται </a:t>
            </a:r>
            <a:r>
              <a:rPr lang="el-GR" sz="4000" b="1" dirty="0">
                <a:solidFill>
                  <a:srgbClr val="F89F4A"/>
                </a:solidFill>
              </a:rPr>
              <a:t>μόνο</a:t>
            </a:r>
            <a:r>
              <a:rPr lang="el-GR" sz="4000" b="1" i="0" dirty="0">
                <a:solidFill>
                  <a:srgbClr val="2F7788"/>
                </a:solidFill>
              </a:rPr>
              <a:t> μέσω της ηλεκτρονικής πλατφόρμας </a:t>
            </a:r>
            <a:r>
              <a:rPr lang="el-GR" sz="4000" b="1" dirty="0">
                <a:solidFill>
                  <a:srgbClr val="F89F4A"/>
                </a:solidFill>
              </a:rPr>
              <a:t>www.housing.moi.gov.cy</a:t>
            </a:r>
          </a:p>
          <a:p>
            <a:pPr marL="571500" indent="-571500">
              <a:spcBef>
                <a:spcPts val="3000"/>
              </a:spcBef>
              <a:buClr>
                <a:srgbClr val="F89F4A"/>
              </a:buClr>
              <a:buSzPct val="120000"/>
              <a:buFont typeface="Wingdings" panose="05000000000000000000" pitchFamily="2" charset="2"/>
              <a:buChar char="ü"/>
              <a:defRPr spc="64"/>
            </a:pPr>
            <a:r>
              <a:rPr lang="el-GR" sz="4000" i="0" dirty="0"/>
              <a:t>Η πρόσκληση συμμετοχής στο Σχέδιο και η υποβολή αιτήσεων ισχύει </a:t>
            </a:r>
            <a:r>
              <a:rPr lang="el-GR" sz="4000" b="1" i="0" dirty="0">
                <a:solidFill>
                  <a:srgbClr val="307687"/>
                </a:solidFill>
              </a:rPr>
              <a:t>από τις 15 Νοεμβρίου 2024 και ώρα 12 το μεσημέρι μέχρι τις 31 Δεκεμβρίου 2024 και ώρα 12 το μεσημέρι</a:t>
            </a:r>
            <a:r>
              <a:rPr lang="el-GR" sz="4000" i="0" dirty="0"/>
              <a:t>.</a:t>
            </a:r>
            <a:endParaRPr lang="en-US" sz="4000" i="0" dirty="0">
              <a:latin typeface="Arctic" panose="02000000000000000000" pitchFamily="50" charset="0"/>
            </a:endParaRPr>
          </a:p>
          <a:p>
            <a:pPr marL="571500" indent="-571500">
              <a:spcBef>
                <a:spcPts val="3000"/>
              </a:spcBef>
              <a:buClr>
                <a:srgbClr val="F89F4A"/>
              </a:buClr>
              <a:buSzPct val="120000"/>
              <a:buFont typeface="Wingdings" panose="05000000000000000000" pitchFamily="2" charset="2"/>
              <a:buChar char="ü"/>
              <a:defRPr spc="64"/>
            </a:pPr>
            <a:r>
              <a:rPr lang="el-GR" sz="4000" i="0" dirty="0"/>
              <a:t>Με την οριστική ηλεκτρονική υποβολή της αίτησης θα δίνεται στον/στην αιτητή/αιτήτρια αύξων αριθμός,</a:t>
            </a:r>
            <a:r>
              <a:rPr lang="en-US" sz="4000" i="0" dirty="0"/>
              <a:t> </a:t>
            </a:r>
            <a:r>
              <a:rPr lang="el-GR" sz="4000" i="0" dirty="0"/>
              <a:t>για σκοπούς τήρησης σειράς προτεραιότητας.</a:t>
            </a:r>
          </a:p>
          <a:p>
            <a:pPr marL="457200" indent="-457200">
              <a:spcBef>
                <a:spcPts val="3000"/>
              </a:spcBef>
              <a:buClr>
                <a:srgbClr val="F89F4A"/>
              </a:buClr>
              <a:buSzPct val="120000"/>
              <a:buFont typeface="Wingdings" panose="05000000000000000000" pitchFamily="2" charset="2"/>
              <a:buChar char="ü"/>
              <a:defRPr spc="64"/>
            </a:pPr>
            <a:endParaRPr lang="el-GR" sz="3500" i="0" dirty="0"/>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13"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Tree>
    <p:extLst>
      <p:ext uri="{BB962C8B-B14F-4D97-AF65-F5344CB8AC3E}">
        <p14:creationId xmlns:p14="http://schemas.microsoft.com/office/powerpoint/2010/main" val="3215582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4" y="556804"/>
            <a:ext cx="178583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ΔΙΑΔΙΚΑΣΙΑ ΑΞΙΟΛΟΓΗΣΗΣ ΚΑΙ ΕΓΚΡΙΣΗΣ ΑΙΤΗΣΕΩΝ</a:t>
            </a:r>
            <a:endParaRPr lang="el-GR" sz="3400" b="1" cap="none"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787FC7C-C75F-6FFD-700C-A4F5294FBCDF}"/>
              </a:ext>
            </a:extLst>
          </p:cNvPr>
          <p:cNvGrpSpPr/>
          <p:nvPr/>
        </p:nvGrpSpPr>
        <p:grpSpPr>
          <a:xfrm>
            <a:off x="929451" y="3056873"/>
            <a:ext cx="22525099" cy="6814649"/>
            <a:chOff x="707679" y="3056873"/>
            <a:chExt cx="22525099" cy="6814649"/>
          </a:xfrm>
        </p:grpSpPr>
        <p:sp>
          <p:nvSpPr>
            <p:cNvPr id="29" name="01/…">
              <a:extLst>
                <a:ext uri="{FF2B5EF4-FFF2-40B4-BE49-F238E27FC236}">
                  <a16:creationId xmlns:a16="http://schemas.microsoft.com/office/drawing/2014/main" id="{9ED81A21-BFD5-5836-BD0E-960958980623}"/>
                </a:ext>
              </a:extLst>
            </p:cNvPr>
            <p:cNvSpPr txBox="1"/>
            <p:nvPr/>
          </p:nvSpPr>
          <p:spPr>
            <a:xfrm>
              <a:off x="758003" y="4192716"/>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8607516" y="4215488"/>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4" name="01/…">
              <a:extLst>
                <a:ext uri="{FF2B5EF4-FFF2-40B4-BE49-F238E27FC236}">
                  <a16:creationId xmlns:a16="http://schemas.microsoft.com/office/drawing/2014/main" id="{E9CB0868-0494-6AC1-F1E7-DE96FD92B0A3}"/>
                </a:ext>
              </a:extLst>
            </p:cNvPr>
            <p:cNvSpPr txBox="1"/>
            <p:nvPr/>
          </p:nvSpPr>
          <p:spPr>
            <a:xfrm>
              <a:off x="16319313" y="4215488"/>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707679" y="5244614"/>
              <a:ext cx="7192098" cy="4567469"/>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Οι αιτήσεις θα διανέμονται από</a:t>
              </a:r>
              <a:br>
                <a:rPr lang="en-US" sz="3500" i="0" dirty="0">
                  <a:solidFill>
                    <a:srgbClr val="5E5E5E"/>
                  </a:solidFill>
                </a:rPr>
              </a:br>
              <a:r>
                <a:rPr lang="el-GR" sz="3500" i="0" dirty="0">
                  <a:solidFill>
                    <a:srgbClr val="5E5E5E"/>
                  </a:solidFill>
                </a:rPr>
                <a:t>το Υπουργείο Εσωτερικών</a:t>
              </a:r>
              <a:br>
                <a:rPr lang="en-US" sz="3500" i="0" dirty="0">
                  <a:solidFill>
                    <a:srgbClr val="5E5E5E"/>
                  </a:solidFill>
                </a:rPr>
              </a:br>
              <a:r>
                <a:rPr lang="el-GR" sz="3500" i="0" dirty="0">
                  <a:solidFill>
                    <a:srgbClr val="5E5E5E"/>
                  </a:solidFill>
                </a:rPr>
                <a:t>στα Γραφεία των Επαρχιακών Διοικήσεων, όπου θα </a:t>
              </a:r>
              <a:r>
                <a:rPr lang="el-GR" sz="3500" b="1" i="0" dirty="0">
                  <a:solidFill>
                    <a:srgbClr val="307687"/>
                  </a:solidFill>
                </a:rPr>
                <a:t>ελέγχεται</a:t>
              </a:r>
              <a:br>
                <a:rPr lang="en-US" sz="3500" b="1" i="0" dirty="0">
                  <a:solidFill>
                    <a:srgbClr val="307687"/>
                  </a:solidFill>
                </a:rPr>
              </a:br>
              <a:r>
                <a:rPr lang="el-GR" sz="3500" b="1" i="0" dirty="0">
                  <a:solidFill>
                    <a:srgbClr val="307687"/>
                  </a:solidFill>
                </a:rPr>
                <a:t>η πληρότητά τους</a:t>
              </a:r>
              <a:r>
                <a:rPr lang="en-US" sz="3500" b="1" i="0" dirty="0">
                  <a:solidFill>
                    <a:srgbClr val="307687"/>
                  </a:solidFill>
                </a:rPr>
                <a:t> </a:t>
              </a:r>
              <a:r>
                <a:rPr lang="el-GR" sz="3500" i="0" dirty="0">
                  <a:solidFill>
                    <a:srgbClr val="5E5E5E"/>
                  </a:solidFill>
                </a:rPr>
                <a:t>και κατά πόσον τηρούνται οι προϋποθέσεις και τα κριτήρια του Σχεδίου.</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8607516" y="5244614"/>
              <a:ext cx="7200000" cy="3980577"/>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Σε περίπτωση </a:t>
              </a:r>
              <a:r>
                <a:rPr lang="el-GR" sz="3500" b="1" i="0" dirty="0">
                  <a:solidFill>
                    <a:srgbClr val="2F7788"/>
                  </a:solidFill>
                </a:rPr>
                <a:t>θετικής αξιολόγησης </a:t>
              </a:r>
              <a:r>
                <a:rPr lang="el-GR" sz="3500" i="0" dirty="0">
                  <a:solidFill>
                    <a:srgbClr val="5E5E5E"/>
                  </a:solidFill>
                </a:rPr>
                <a:t>της αίτησης,</a:t>
              </a:r>
              <a:endParaRPr lang="en-US" sz="3500" i="0" dirty="0">
                <a:solidFill>
                  <a:srgbClr val="5E5E5E"/>
                </a:solidFill>
              </a:endParaRPr>
            </a:p>
            <a:p>
              <a:pPr>
                <a:lnSpc>
                  <a:spcPct val="120000"/>
                </a:lnSpc>
              </a:pPr>
              <a:r>
                <a:rPr lang="el-GR" sz="3500" i="0" dirty="0">
                  <a:solidFill>
                    <a:srgbClr val="5E5E5E"/>
                  </a:solidFill>
                </a:rPr>
                <a:t>εκδίδεται </a:t>
              </a:r>
              <a:r>
                <a:rPr lang="el-GR" sz="3500" b="1" i="0" dirty="0">
                  <a:solidFill>
                    <a:srgbClr val="2F7788"/>
                  </a:solidFill>
                </a:rPr>
                <a:t>επιστολή προέγκρισης</a:t>
              </a:r>
              <a:br>
                <a:rPr lang="en-US" sz="3500" b="1" i="0" dirty="0">
                  <a:solidFill>
                    <a:srgbClr val="2F7788"/>
                  </a:solidFill>
                </a:rPr>
              </a:br>
              <a:r>
                <a:rPr lang="el-GR" sz="3500" i="0" dirty="0">
                  <a:solidFill>
                    <a:srgbClr val="5E5E5E"/>
                  </a:solidFill>
                </a:rPr>
                <a:t>και καλείται ο δικαιούχος να προσκομίσει έγκριση εξασφάλισης δανείου </a:t>
              </a:r>
              <a:r>
                <a:rPr lang="el-GR" sz="3500" b="1" i="0" dirty="0">
                  <a:solidFill>
                    <a:srgbClr val="2F7788"/>
                  </a:solidFill>
                </a:rPr>
                <a:t>εντός τεσσάρων μηνών</a:t>
              </a:r>
              <a:r>
                <a:rPr lang="el-GR" sz="3500" i="0" dirty="0">
                  <a:solidFill>
                    <a:srgbClr val="5E5E5E"/>
                  </a:solidFill>
                </a:rPr>
                <a:t>.</a:t>
              </a: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E48082D-0C8A-4552-00C4-4EA9CF85579D}"/>
                </a:ext>
              </a:extLst>
            </p:cNvPr>
            <p:cNvSpPr txBox="1"/>
            <p:nvPr/>
          </p:nvSpPr>
          <p:spPr>
            <a:xfrm>
              <a:off x="16319313" y="5244614"/>
              <a:ext cx="6540687" cy="462690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Σε περίπτωση </a:t>
              </a:r>
              <a:r>
                <a:rPr lang="el-GR" sz="3500" b="1" i="0" dirty="0">
                  <a:solidFill>
                    <a:srgbClr val="2F7788"/>
                  </a:solidFill>
                </a:rPr>
                <a:t>αρνητικής αξιολόγησης</a:t>
              </a:r>
              <a:r>
                <a:rPr lang="el-GR" sz="3500" i="0" dirty="0">
                  <a:solidFill>
                    <a:srgbClr val="5E5E5E"/>
                  </a:solidFill>
                </a:rPr>
                <a:t> της αίτησης, ο/η αιτητής/αιτήτρια ενημερώνεται με </a:t>
              </a:r>
              <a:r>
                <a:rPr lang="el-GR" sz="3500" b="1" i="0" dirty="0">
                  <a:solidFill>
                    <a:srgbClr val="2F7788"/>
                  </a:solidFill>
                </a:rPr>
                <a:t>επιστολή για την απόρριψη της αίτησής του</a:t>
              </a:r>
              <a:r>
                <a:rPr lang="el-GR" sz="3500" i="0" dirty="0">
                  <a:solidFill>
                    <a:srgbClr val="5E5E5E"/>
                  </a:solidFill>
                </a:rPr>
                <a:t> και για το </a:t>
              </a:r>
              <a:r>
                <a:rPr lang="el-GR" sz="3500" b="1" i="0" dirty="0">
                  <a:solidFill>
                    <a:srgbClr val="2F7788"/>
                  </a:solidFill>
                </a:rPr>
                <a:t>δικαίωμα υποβολής ένστασης</a:t>
              </a:r>
              <a:r>
                <a:rPr lang="el-GR" sz="3500" i="0" dirty="0">
                  <a:solidFill>
                    <a:srgbClr val="5E5E5E"/>
                  </a:solidFill>
                </a:rPr>
                <a:t>.</a:t>
              </a:r>
            </a:p>
          </p:txBody>
        </p:sp>
        <p:sp>
          <p:nvSpPr>
            <p:cNvPr id="53" name="Line">
              <a:extLst>
                <a:ext uri="{FF2B5EF4-FFF2-40B4-BE49-F238E27FC236}">
                  <a16:creationId xmlns:a16="http://schemas.microsoft.com/office/drawing/2014/main" id="{8A72CB1E-DC88-FD11-773C-42C26D47F0D6}"/>
                </a:ext>
              </a:extLst>
            </p:cNvPr>
            <p:cNvSpPr/>
            <p:nvPr/>
          </p:nvSpPr>
          <p:spPr>
            <a:xfrm flipV="1">
              <a:off x="16319313" y="5091574"/>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6" name="Line">
              <a:extLst>
                <a:ext uri="{FF2B5EF4-FFF2-40B4-BE49-F238E27FC236}">
                  <a16:creationId xmlns:a16="http://schemas.microsoft.com/office/drawing/2014/main" id="{8A72CB1E-DC88-FD11-773C-42C26D47F0D6}"/>
                </a:ext>
              </a:extLst>
            </p:cNvPr>
            <p:cNvSpPr/>
            <p:nvPr/>
          </p:nvSpPr>
          <p:spPr>
            <a:xfrm flipV="1">
              <a:off x="8607516" y="5091581"/>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7" name="Line">
              <a:extLst>
                <a:ext uri="{FF2B5EF4-FFF2-40B4-BE49-F238E27FC236}">
                  <a16:creationId xmlns:a16="http://schemas.microsoft.com/office/drawing/2014/main" id="{8A72CB1E-DC88-FD11-773C-42C26D47F0D6}"/>
                </a:ext>
              </a:extLst>
            </p:cNvPr>
            <p:cNvSpPr/>
            <p:nvPr/>
          </p:nvSpPr>
          <p:spPr>
            <a:xfrm flipV="1">
              <a:off x="707680" y="5091574"/>
              <a:ext cx="708821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948" y="3056873"/>
              <a:ext cx="1661413"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7702" y="3203934"/>
              <a:ext cx="1670656" cy="1532827"/>
            </a:xfrm>
            <a:prstGeom prst="rect">
              <a:avLst/>
            </a:prstGeom>
          </p:spPr>
        </p:pic>
        <p:pic>
          <p:nvPicPr>
            <p:cNvPr id="64" name="Picture 63">
              <a:extLst>
                <a:ext uri="{FF2B5EF4-FFF2-40B4-BE49-F238E27FC236}">
                  <a16:creationId xmlns:a16="http://schemas.microsoft.com/office/drawing/2014/main" id="{83C9440F-AFCD-4B45-B0FF-A01A1B4D4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62122" y="3316451"/>
              <a:ext cx="1670656" cy="1525201"/>
            </a:xfrm>
            <a:prstGeom prst="rect">
              <a:avLst/>
            </a:prstGeom>
          </p:spPr>
        </p:pic>
      </p:grpSp>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Tree>
    <p:extLst>
      <p:ext uri="{BB962C8B-B14F-4D97-AF65-F5344CB8AC3E}">
        <p14:creationId xmlns:p14="http://schemas.microsoft.com/office/powerpoint/2010/main" val="1176983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4" y="556804"/>
            <a:ext cx="178583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ΕΝΣΤΑΣΕΙΣ</a:t>
            </a:r>
            <a:endParaRPr lang="el-GR" sz="3400" b="1" cap="none"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24ABD3A-18A4-F47D-9875-AF5436DD4DA3}"/>
              </a:ext>
            </a:extLst>
          </p:cNvPr>
          <p:cNvGrpSpPr/>
          <p:nvPr/>
        </p:nvGrpSpPr>
        <p:grpSpPr>
          <a:xfrm>
            <a:off x="929451" y="2497505"/>
            <a:ext cx="22525099" cy="7460979"/>
            <a:chOff x="707679" y="2497505"/>
            <a:chExt cx="22525099" cy="7460979"/>
          </a:xfrm>
        </p:grpSpPr>
        <p:sp>
          <p:nvSpPr>
            <p:cNvPr id="29" name="01/…">
              <a:extLst>
                <a:ext uri="{FF2B5EF4-FFF2-40B4-BE49-F238E27FC236}">
                  <a16:creationId xmlns:a16="http://schemas.microsoft.com/office/drawing/2014/main" id="{9ED81A21-BFD5-5836-BD0E-960958980623}"/>
                </a:ext>
              </a:extLst>
            </p:cNvPr>
            <p:cNvSpPr txBox="1"/>
            <p:nvPr/>
          </p:nvSpPr>
          <p:spPr>
            <a:xfrm>
              <a:off x="758003" y="3633348"/>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8607516" y="3656120"/>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4" name="01/…">
              <a:extLst>
                <a:ext uri="{FF2B5EF4-FFF2-40B4-BE49-F238E27FC236}">
                  <a16:creationId xmlns:a16="http://schemas.microsoft.com/office/drawing/2014/main" id="{E9CB0868-0494-6AC1-F1E7-DE96FD92B0A3}"/>
                </a:ext>
              </a:extLst>
            </p:cNvPr>
            <p:cNvSpPr txBox="1"/>
            <p:nvPr/>
          </p:nvSpPr>
          <p:spPr>
            <a:xfrm>
              <a:off x="16319313" y="3656120"/>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707679" y="4685246"/>
              <a:ext cx="7192098" cy="527323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Σε περιπτώσεις απόρριψης της αίτησης, οι αιτητές/ήτριες</a:t>
              </a:r>
              <a:r>
                <a:rPr lang="en-US" sz="3500" i="0" dirty="0">
                  <a:solidFill>
                    <a:srgbClr val="5E5E5E"/>
                  </a:solidFill>
                </a:rPr>
                <a:t> </a:t>
              </a:r>
              <a:r>
                <a:rPr lang="el-GR" sz="3500" i="0" dirty="0">
                  <a:solidFill>
                    <a:srgbClr val="5E5E5E"/>
                  </a:solidFill>
                </a:rPr>
                <a:t>έχουν δικαίωμα </a:t>
              </a:r>
              <a:r>
                <a:rPr lang="el-GR" sz="3500" b="1" i="0" dirty="0">
                  <a:solidFill>
                    <a:srgbClr val="2F7788"/>
                  </a:solidFill>
                </a:rPr>
                <a:t>υποβολής ένστασης</a:t>
              </a:r>
              <a:br>
                <a:rPr lang="en-US" sz="3500" b="1" i="0" dirty="0">
                  <a:solidFill>
                    <a:srgbClr val="2F7788"/>
                  </a:solidFill>
                </a:rPr>
              </a:br>
              <a:r>
                <a:rPr lang="el-GR" sz="3500" b="1" i="0" dirty="0">
                  <a:solidFill>
                    <a:srgbClr val="2F7788"/>
                  </a:solidFill>
                </a:rPr>
                <a:t>με γραπτή επιστολή, εντός 20 εργάσιμων ημερών</a:t>
              </a:r>
              <a:r>
                <a:rPr lang="el-GR" sz="3500" i="0" dirty="0">
                  <a:solidFill>
                    <a:srgbClr val="5E5E5E"/>
                  </a:solidFill>
                </a:rPr>
                <a:t> από</a:t>
              </a:r>
              <a:br>
                <a:rPr lang="en-US" sz="3500" i="0" dirty="0">
                  <a:solidFill>
                    <a:srgbClr val="5E5E5E"/>
                  </a:solidFill>
                </a:rPr>
              </a:br>
              <a:r>
                <a:rPr lang="el-GR" sz="3500" i="0" dirty="0">
                  <a:solidFill>
                    <a:srgbClr val="5E5E5E"/>
                  </a:solidFill>
                </a:rPr>
                <a:t>την ημερομηνία παραλαβής</a:t>
              </a:r>
              <a:br>
                <a:rPr lang="en-US" sz="3500" i="0" dirty="0">
                  <a:solidFill>
                    <a:srgbClr val="5E5E5E"/>
                  </a:solidFill>
                </a:rPr>
              </a:br>
              <a:r>
                <a:rPr lang="el-GR" sz="3500" i="0" dirty="0">
                  <a:solidFill>
                    <a:srgbClr val="5E5E5E"/>
                  </a:solidFill>
                </a:rPr>
                <a:t>της επιστολής κοινοποίησης</a:t>
              </a:r>
              <a:br>
                <a:rPr lang="en-US" sz="3500" i="0" dirty="0">
                  <a:solidFill>
                    <a:srgbClr val="5E5E5E"/>
                  </a:solidFill>
                </a:rPr>
              </a:br>
              <a:r>
                <a:rPr lang="el-GR" sz="3500" i="0" dirty="0">
                  <a:solidFill>
                    <a:srgbClr val="5E5E5E"/>
                  </a:solidFill>
                </a:rPr>
                <a:t>της απόρριψης.</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8607516" y="4685246"/>
              <a:ext cx="6875291" cy="527323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Οι ενστάσεις αποστέλλονται ταχυδρομικώς με συστημένη επιστολή προς την οικεία Επαρχιακή Διοίκηση, </a:t>
              </a:r>
              <a:r>
                <a:rPr lang="el-GR" sz="3500" b="1" i="0" dirty="0">
                  <a:solidFill>
                    <a:srgbClr val="307687"/>
                  </a:solidFill>
                </a:rPr>
                <a:t>αναφέροντας τους λόγους, βάσει των οποίων οι αιτητές πιστεύουν ότι η αίτηση</a:t>
              </a:r>
              <a:br>
                <a:rPr lang="en-US" sz="3500" b="1" i="0" dirty="0">
                  <a:solidFill>
                    <a:srgbClr val="307687"/>
                  </a:solidFill>
                </a:rPr>
              </a:br>
              <a:r>
                <a:rPr lang="el-GR" sz="3500" b="1" i="0" dirty="0">
                  <a:solidFill>
                    <a:srgbClr val="307687"/>
                  </a:solidFill>
                </a:rPr>
                <a:t>δεν έπρεπε να απορριφθεί</a:t>
              </a:r>
              <a:r>
                <a:rPr lang="el-GR" sz="3500" i="0" dirty="0">
                  <a:solidFill>
                    <a:srgbClr val="5E5E5E"/>
                  </a:solidFill>
                </a:rPr>
                <a:t>.</a:t>
              </a: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E48082D-0C8A-4552-00C4-4EA9CF85579D}"/>
                </a:ext>
              </a:extLst>
            </p:cNvPr>
            <p:cNvSpPr txBox="1"/>
            <p:nvPr/>
          </p:nvSpPr>
          <p:spPr>
            <a:xfrm>
              <a:off x="16319313" y="4685246"/>
              <a:ext cx="6913465" cy="268791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Οι ενστάσεις θα εξετάζονται</a:t>
              </a:r>
              <a:br>
                <a:rPr lang="en-US" sz="3500" i="0" dirty="0">
                  <a:solidFill>
                    <a:srgbClr val="5E5E5E"/>
                  </a:solidFill>
                </a:rPr>
              </a:br>
              <a:r>
                <a:rPr lang="el-GR" sz="3500" i="0" dirty="0">
                  <a:solidFill>
                    <a:srgbClr val="5E5E5E"/>
                  </a:solidFill>
                </a:rPr>
                <a:t>από </a:t>
              </a:r>
              <a:r>
                <a:rPr lang="el-GR" sz="3500" b="1" i="0" dirty="0">
                  <a:solidFill>
                    <a:srgbClr val="307687"/>
                  </a:solidFill>
                </a:rPr>
                <a:t>τριμελή Επιτροπή Εξέτασης </a:t>
              </a:r>
              <a:r>
                <a:rPr lang="el-GR" sz="3500" i="0" dirty="0">
                  <a:solidFill>
                    <a:srgbClr val="5E5E5E"/>
                  </a:solidFill>
                </a:rPr>
                <a:t>Ενστάσεων, που θα συστήνεται για τον σκοπό αυτό.</a:t>
              </a:r>
            </a:p>
          </p:txBody>
        </p:sp>
        <p:sp>
          <p:nvSpPr>
            <p:cNvPr id="53" name="Line">
              <a:extLst>
                <a:ext uri="{FF2B5EF4-FFF2-40B4-BE49-F238E27FC236}">
                  <a16:creationId xmlns:a16="http://schemas.microsoft.com/office/drawing/2014/main" id="{8A72CB1E-DC88-FD11-773C-42C26D47F0D6}"/>
                </a:ext>
              </a:extLst>
            </p:cNvPr>
            <p:cNvSpPr/>
            <p:nvPr/>
          </p:nvSpPr>
          <p:spPr>
            <a:xfrm flipV="1">
              <a:off x="16319313" y="4532206"/>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6" name="Line">
              <a:extLst>
                <a:ext uri="{FF2B5EF4-FFF2-40B4-BE49-F238E27FC236}">
                  <a16:creationId xmlns:a16="http://schemas.microsoft.com/office/drawing/2014/main" id="{8A72CB1E-DC88-FD11-773C-42C26D47F0D6}"/>
                </a:ext>
              </a:extLst>
            </p:cNvPr>
            <p:cNvSpPr/>
            <p:nvPr/>
          </p:nvSpPr>
          <p:spPr>
            <a:xfrm flipV="1">
              <a:off x="8607516" y="4532213"/>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7" name="Line">
              <a:extLst>
                <a:ext uri="{FF2B5EF4-FFF2-40B4-BE49-F238E27FC236}">
                  <a16:creationId xmlns:a16="http://schemas.microsoft.com/office/drawing/2014/main" id="{8A72CB1E-DC88-FD11-773C-42C26D47F0D6}"/>
                </a:ext>
              </a:extLst>
            </p:cNvPr>
            <p:cNvSpPr/>
            <p:nvPr/>
          </p:nvSpPr>
          <p:spPr>
            <a:xfrm flipV="1">
              <a:off x="707680" y="4532206"/>
              <a:ext cx="708821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948" y="2497505"/>
              <a:ext cx="1661413"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3403" y="2577965"/>
              <a:ext cx="1379254" cy="1666029"/>
            </a:xfrm>
            <a:prstGeom prst="rect">
              <a:avLst/>
            </a:prstGeom>
          </p:spPr>
        </p:pic>
        <p:pic>
          <p:nvPicPr>
            <p:cNvPr id="64" name="Picture 63">
              <a:extLst>
                <a:ext uri="{FF2B5EF4-FFF2-40B4-BE49-F238E27FC236}">
                  <a16:creationId xmlns:a16="http://schemas.microsoft.com/office/drawing/2014/main" id="{83C9440F-AFCD-4B45-B0FF-A01A1B4D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2053" y="2523193"/>
              <a:ext cx="1940725" cy="1749519"/>
            </a:xfrm>
            <a:prstGeom prst="rect">
              <a:avLst/>
            </a:prstGeom>
          </p:spPr>
        </p:pic>
      </p:grpSp>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dirty="0"/>
              <a:t>ΥΠΟΥΡΓΕΙΟ </a:t>
            </a:r>
            <a:r>
              <a:rPr lang="el-GR" dirty="0"/>
              <a:t>ΕΣΩΤΕΡΙΚΩΝ</a:t>
            </a:r>
            <a:endParaRPr dirty="0"/>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Tree>
    <p:extLst>
      <p:ext uri="{BB962C8B-B14F-4D97-AF65-F5344CB8AC3E}">
        <p14:creationId xmlns:p14="http://schemas.microsoft.com/office/powerpoint/2010/main" val="22641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7650-35A6-6DC5-F7E2-A04F56B67229}"/>
            </a:ext>
          </a:extLst>
        </p:cNvPr>
        <p:cNvGrpSpPr/>
        <p:nvPr/>
      </p:nvGrpSpPr>
      <p:grpSpPr>
        <a:xfrm>
          <a:off x="0" y="0"/>
          <a:ext cx="0" cy="0"/>
          <a:chOff x="0" y="0"/>
          <a:chExt cx="0" cy="0"/>
        </a:xfrm>
      </p:grpSpPr>
      <p:sp>
        <p:nvSpPr>
          <p:cNvPr id="284" name="ΚΥΠΡΙΑΚΗ ΔΗΜΟΚΡΑΤΙΑ / ΠΝΕΥΜΑΤΙΚΑ ΔΙΚΑΙΩΜΑΤΑ 2020">
            <a:extLst>
              <a:ext uri="{FF2B5EF4-FFF2-40B4-BE49-F238E27FC236}">
                <a16:creationId xmlns:a16="http://schemas.microsoft.com/office/drawing/2014/main" id="{B02C53CE-306A-E0A3-F964-EF4A4837AA1D}"/>
              </a:ext>
            </a:extLst>
          </p:cNvPr>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l-GR" dirty="0"/>
              <a:t>4</a:t>
            </a:r>
            <a:endParaRPr dirty="0"/>
          </a:p>
        </p:txBody>
      </p:sp>
      <p:sp>
        <p:nvSpPr>
          <p:cNvPr id="3" name="headline goes here goes here">
            <a:extLst>
              <a:ext uri="{FF2B5EF4-FFF2-40B4-BE49-F238E27FC236}">
                <a16:creationId xmlns:a16="http://schemas.microsoft.com/office/drawing/2014/main" id="{FA71F5A8-5ADD-A3EF-3D8C-203687076662}"/>
              </a:ext>
            </a:extLst>
          </p:cNvPr>
          <p:cNvSpPr txBox="1"/>
          <p:nvPr/>
        </p:nvSpPr>
        <p:spPr>
          <a:xfrm>
            <a:off x="1059712" y="375659"/>
            <a:ext cx="14109107"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ΚΑΤΑΒΟΛΗ ΟΙΚΟΝΟΜΙΚΗΣ ΕΝΙΣΧΥΣΗΣ</a:t>
            </a:r>
          </a:p>
        </p:txBody>
      </p:sp>
      <p:sp>
        <p:nvSpPr>
          <p:cNvPr id="15" name="ΥΠΟΥΡΓΕΙΟ ΟΙΚΟΝΟΜΙΚΩΝ">
            <a:extLst>
              <a:ext uri="{FF2B5EF4-FFF2-40B4-BE49-F238E27FC236}">
                <a16:creationId xmlns:a16="http://schemas.microsoft.com/office/drawing/2014/main" id="{0EEC0292-6B6D-321D-7677-0FCE3CC79207}"/>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pic>
        <p:nvPicPr>
          <p:cNvPr id="19" name="Image" descr="Image">
            <a:extLst>
              <a:ext uri="{FF2B5EF4-FFF2-40B4-BE49-F238E27FC236}">
                <a16:creationId xmlns:a16="http://schemas.microsoft.com/office/drawing/2014/main" id="{E9D9E903-79E6-4554-4D70-281662C4FED8}"/>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8" name="Content Placeholder 4">
            <a:extLst>
              <a:ext uri="{FF2B5EF4-FFF2-40B4-BE49-F238E27FC236}">
                <a16:creationId xmlns:a16="http://schemas.microsoft.com/office/drawing/2014/main" id="{00251D05-761A-3BC6-A4BA-06F83DBC4936}"/>
              </a:ext>
            </a:extLst>
          </p:cNvPr>
          <p:cNvSpPr txBox="1">
            <a:spLocks/>
          </p:cNvSpPr>
          <p:nvPr/>
        </p:nvSpPr>
        <p:spPr>
          <a:xfrm>
            <a:off x="1059712" y="1521911"/>
            <a:ext cx="22608362" cy="10046312"/>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nSpc>
                <a:spcPct val="150000"/>
              </a:lnSpc>
              <a:spcBef>
                <a:spcPts val="3000"/>
              </a:spcBef>
              <a:buFont typeface="Wingdings" panose="05000000000000000000" pitchFamily="2" charset="2"/>
              <a:buChar char="ü"/>
            </a:pPr>
            <a:r>
              <a:rPr lang="el-GR" sz="3500" i="0" dirty="0">
                <a:solidFill>
                  <a:srgbClr val="5E5E5E"/>
                </a:solidFill>
                <a:latin typeface="Arial" panose="020B0604020202020204" pitchFamily="34" charset="0"/>
                <a:cs typeface="Arial" panose="020B0604020202020204" pitchFamily="34" charset="0"/>
              </a:rPr>
              <a:t>Για περιπτώσεις </a:t>
            </a:r>
            <a:r>
              <a:rPr lang="el-GR" sz="3500" b="1" i="0" dirty="0" err="1">
                <a:solidFill>
                  <a:srgbClr val="307687"/>
                </a:solidFill>
                <a:latin typeface="Arial" panose="020B0604020202020204" pitchFamily="34" charset="0"/>
                <a:cs typeface="Arial" panose="020B0604020202020204" pitchFamily="34" charset="0"/>
              </a:rPr>
              <a:t>αποπερατωμένης</a:t>
            </a:r>
            <a:r>
              <a:rPr lang="el-GR" sz="3500" b="1" i="0" dirty="0">
                <a:solidFill>
                  <a:srgbClr val="307687"/>
                </a:solidFill>
                <a:latin typeface="Arial" panose="020B0604020202020204" pitchFamily="34" charset="0"/>
                <a:cs typeface="Arial" panose="020B0604020202020204" pitchFamily="34" charset="0"/>
              </a:rPr>
              <a:t> κατοικίας </a:t>
            </a:r>
            <a:r>
              <a:rPr lang="el-GR" sz="3500" i="0" dirty="0">
                <a:solidFill>
                  <a:srgbClr val="5E5E5E"/>
                </a:solidFill>
                <a:latin typeface="Arial" panose="020B0604020202020204" pitchFamily="34" charset="0"/>
                <a:cs typeface="Arial" panose="020B0604020202020204" pitchFamily="34" charset="0"/>
              </a:rPr>
              <a:t>η οποία έχει ήδη αποπληρωθεί από τον αγοραστή/δικαιούχο στον πωλητή, </a:t>
            </a:r>
            <a:r>
              <a:rPr lang="el-GR" sz="3500" b="1" i="0" dirty="0">
                <a:solidFill>
                  <a:srgbClr val="307687"/>
                </a:solidFill>
                <a:latin typeface="Arial" panose="020B0604020202020204" pitchFamily="34" charset="0"/>
                <a:cs typeface="Arial" panose="020B0604020202020204" pitchFamily="34" charset="0"/>
              </a:rPr>
              <a:t>η καταβολή της ενίσχυσης γίνεται </a:t>
            </a:r>
            <a:r>
              <a:rPr lang="el-GR" sz="3500" b="1" i="1" dirty="0">
                <a:solidFill>
                  <a:srgbClr val="F89F4A"/>
                </a:solidFill>
                <a:latin typeface="Arial" panose="020B0604020202020204" pitchFamily="34" charset="0"/>
                <a:cs typeface="Arial" panose="020B0604020202020204" pitchFamily="34" charset="0"/>
              </a:rPr>
              <a:t>σε μια δόση</a:t>
            </a:r>
            <a:r>
              <a:rPr lang="el-GR" sz="3500" i="0" dirty="0">
                <a:solidFill>
                  <a:srgbClr val="5E5E5E"/>
                </a:solidFill>
                <a:latin typeface="Arial" panose="020B0604020202020204" pitchFamily="34" charset="0"/>
                <a:cs typeface="Arial" panose="020B0604020202020204" pitchFamily="34" charset="0"/>
              </a:rPr>
              <a:t>, με την υποβολή των τιμολογίων και αποδείξεων πληρωμής/εξόφλησης και της σύνδεσης με την ΑΗΚ.</a:t>
            </a:r>
          </a:p>
          <a:p>
            <a:pPr>
              <a:lnSpc>
                <a:spcPct val="150000"/>
              </a:lnSpc>
              <a:buClr>
                <a:srgbClr val="F89F4A"/>
              </a:buClr>
              <a:buSzPct val="120000"/>
              <a:buFont typeface="Wingdings" panose="05000000000000000000" pitchFamily="2" charset="2"/>
              <a:buChar char="ü"/>
              <a:defRPr spc="64"/>
            </a:pPr>
            <a:r>
              <a:rPr lang="el-GR" sz="3500" i="0" dirty="0">
                <a:solidFill>
                  <a:srgbClr val="5E5E5E"/>
                </a:solidFill>
                <a:latin typeface="Arial" panose="020B0604020202020204" pitchFamily="34" charset="0"/>
                <a:cs typeface="Arial" panose="020B0604020202020204" pitchFamily="34" charset="0"/>
              </a:rPr>
              <a:t>Για όλες τις άλλες περιπτώσεις, η καταβολή της ενίσχυσης </a:t>
            </a:r>
            <a:r>
              <a:rPr lang="el-GR" sz="3500" b="1" i="0" dirty="0">
                <a:solidFill>
                  <a:srgbClr val="2F7788"/>
                </a:solidFill>
                <a:latin typeface="Arial" panose="020B0604020202020204" pitchFamily="34" charset="0"/>
                <a:cs typeface="Arial" panose="020B0604020202020204" pitchFamily="34" charset="0"/>
              </a:rPr>
              <a:t>γίνεται σε </a:t>
            </a:r>
            <a:r>
              <a:rPr lang="el-GR" sz="3500" b="1" i="1" dirty="0">
                <a:solidFill>
                  <a:srgbClr val="F89F4A"/>
                </a:solidFill>
                <a:latin typeface="Arial" panose="020B0604020202020204" pitchFamily="34" charset="0"/>
                <a:cs typeface="Arial" panose="020B0604020202020204" pitchFamily="34" charset="0"/>
              </a:rPr>
              <a:t>τρεις φάσεις</a:t>
            </a:r>
            <a:r>
              <a:rPr lang="el-GR" sz="3500" i="0" dirty="0">
                <a:solidFill>
                  <a:srgbClr val="5E5E5E"/>
                </a:solidFill>
                <a:latin typeface="Arial" panose="020B0604020202020204" pitchFamily="34" charset="0"/>
                <a:cs typeface="Arial" panose="020B0604020202020204" pitchFamily="34" charset="0"/>
              </a:rPr>
              <a:t>: </a:t>
            </a:r>
          </a:p>
          <a:p>
            <a:pPr indent="-571500">
              <a:lnSpc>
                <a:spcPct val="150000"/>
              </a:lnSpc>
              <a:buClr>
                <a:srgbClr val="F89F4A"/>
              </a:buClr>
              <a:buSzPct val="120000"/>
              <a:buFont typeface="Wingdings" panose="05000000000000000000" pitchFamily="2" charset="2"/>
              <a:buChar char="Ø"/>
              <a:defRPr spc="64"/>
            </a:pPr>
            <a:r>
              <a:rPr lang="el-GR" sz="3500" i="0" dirty="0">
                <a:solidFill>
                  <a:srgbClr val="5E5E5E"/>
                </a:solidFill>
                <a:latin typeface="Arial" panose="020B0604020202020204" pitchFamily="34" charset="0"/>
                <a:cs typeface="Arial" panose="020B0604020202020204" pitchFamily="34" charset="0"/>
              </a:rPr>
              <a:t> το 20% άμεσα με την έγκριση, </a:t>
            </a:r>
          </a:p>
          <a:p>
            <a:pPr indent="-571500">
              <a:lnSpc>
                <a:spcPct val="150000"/>
              </a:lnSpc>
              <a:buClr>
                <a:srgbClr val="F89F4A"/>
              </a:buClr>
              <a:buSzPct val="120000"/>
              <a:buFont typeface="Wingdings" panose="05000000000000000000" pitchFamily="2" charset="2"/>
              <a:buChar char="Ø"/>
              <a:defRPr spc="64"/>
            </a:pPr>
            <a:r>
              <a:rPr lang="el-GR" sz="3500" i="0" dirty="0">
                <a:solidFill>
                  <a:srgbClr val="5E5E5E"/>
                </a:solidFill>
                <a:latin typeface="Arial" panose="020B0604020202020204" pitchFamily="34" charset="0"/>
                <a:cs typeface="Arial" panose="020B0604020202020204" pitchFamily="34" charset="0"/>
              </a:rPr>
              <a:t> το 60% με την ολοκλήρωση του μισού έργου και αφού προηγηθεί ίδια χρηματοδότηση, και</a:t>
            </a:r>
          </a:p>
          <a:p>
            <a:pPr indent="-571500">
              <a:lnSpc>
                <a:spcPct val="150000"/>
              </a:lnSpc>
              <a:buClr>
                <a:srgbClr val="F89F4A"/>
              </a:buClr>
              <a:buSzPct val="120000"/>
              <a:buFont typeface="Wingdings" panose="05000000000000000000" pitchFamily="2" charset="2"/>
              <a:buChar char="Ø"/>
              <a:defRPr spc="64"/>
            </a:pPr>
            <a:r>
              <a:rPr lang="el-GR" sz="3500" i="0" dirty="0">
                <a:solidFill>
                  <a:srgbClr val="5E5E5E"/>
                </a:solidFill>
                <a:latin typeface="Arial" panose="020B0604020202020204" pitchFamily="34" charset="0"/>
                <a:cs typeface="Arial" panose="020B0604020202020204" pitchFamily="34" charset="0"/>
              </a:rPr>
              <a:t>το 20% με την ολοκλήρωση του έργου και σύνδεση στην ΑΗΚ, με προσκόμιση βεβαίωσης από τον μηχανικό του έργου και αφού προηγηθεί ίδια χρηματοδότηση/εξόφληση</a:t>
            </a:r>
          </a:p>
          <a:p>
            <a:pPr>
              <a:lnSpc>
                <a:spcPct val="150000"/>
              </a:lnSpc>
              <a:buClr>
                <a:srgbClr val="F89F4A"/>
              </a:buClr>
              <a:buSzPct val="120000"/>
              <a:buFont typeface="Wingdings" panose="05000000000000000000" pitchFamily="2" charset="2"/>
              <a:buChar char="ü"/>
              <a:defRPr spc="64"/>
            </a:pPr>
            <a:r>
              <a:rPr lang="el-GR" sz="3500" i="0" dirty="0">
                <a:solidFill>
                  <a:srgbClr val="5E5E5E"/>
                </a:solidFill>
                <a:latin typeface="Arial" panose="020B0604020202020204" pitchFamily="34" charset="0"/>
                <a:cs typeface="Arial" panose="020B0604020202020204" pitchFamily="34" charset="0"/>
              </a:rPr>
              <a:t>Οι κατασκευαστικές εργασίες θα πρέπει να έχουν αρχίσει </a:t>
            </a:r>
            <a:r>
              <a:rPr lang="el-GR" sz="3500" b="1" i="0" dirty="0">
                <a:solidFill>
                  <a:srgbClr val="2F7788"/>
                </a:solidFill>
                <a:latin typeface="Arial" panose="020B0604020202020204" pitchFamily="34" charset="0"/>
                <a:cs typeface="Arial" panose="020B0604020202020204" pitchFamily="34" charset="0"/>
              </a:rPr>
              <a:t>εντός 9 μηνών από την ημερομηνία έγκρισης και να ολοκληρωθούν εντός 3 χρόνων από ημερομηνία έναρξής τους</a:t>
            </a:r>
            <a:r>
              <a:rPr lang="el-GR" sz="3500" i="0" dirty="0">
                <a:solidFill>
                  <a:srgbClr val="5E5E5E"/>
                </a:solidFill>
                <a:latin typeface="Arial" panose="020B0604020202020204" pitchFamily="34" charset="0"/>
                <a:cs typeface="Arial" panose="020B0604020202020204" pitchFamily="34" charset="0"/>
              </a:rPr>
              <a:t>.</a:t>
            </a:r>
          </a:p>
          <a:p>
            <a:pPr indent="-571500">
              <a:lnSpc>
                <a:spcPct val="150000"/>
              </a:lnSpc>
              <a:buClr>
                <a:srgbClr val="F89F4A"/>
              </a:buClr>
              <a:buSzPct val="120000"/>
              <a:buFont typeface="Wingdings" panose="05000000000000000000" pitchFamily="2" charset="2"/>
              <a:buChar char="Ø"/>
              <a:defRPr spc="64"/>
            </a:pPr>
            <a:endParaRPr lang="el-GR" sz="3500" i="0" dirty="0">
              <a:solidFill>
                <a:srgbClr val="5E5E5E"/>
              </a:solidFill>
              <a:latin typeface="Arial" panose="020B0604020202020204" pitchFamily="34" charset="0"/>
              <a:cs typeface="Arial" panose="020B0604020202020204" pitchFamily="34" charset="0"/>
            </a:endParaRPr>
          </a:p>
          <a:p>
            <a:pPr marL="0" lvl="0" indent="0">
              <a:lnSpc>
                <a:spcPct val="150000"/>
              </a:lnSpc>
              <a:spcBef>
                <a:spcPts val="3000"/>
              </a:spcBef>
              <a:buNone/>
            </a:pPr>
            <a:endParaRPr lang="el-GR" sz="3500" i="0" dirty="0">
              <a:solidFill>
                <a:srgbClr val="5E5E5E"/>
              </a:solidFill>
              <a:latin typeface="Arial" panose="020B0604020202020204" pitchFamily="34" charset="0"/>
              <a:cs typeface="Arial" panose="020B0604020202020204" pitchFamily="34" charset="0"/>
            </a:endParaRPr>
          </a:p>
        </p:txBody>
      </p:sp>
      <p:sp>
        <p:nvSpPr>
          <p:cNvPr id="10" name="ΥΠΟΥΡΓΕΙΟ ΟΙΚΟΝΟΜΙΚΩΝ">
            <a:extLst>
              <a:ext uri="{FF2B5EF4-FFF2-40B4-BE49-F238E27FC236}">
                <a16:creationId xmlns:a16="http://schemas.microsoft.com/office/drawing/2014/main" id="{77573AF9-A2FB-6C86-6EFD-0D9CDD6EB5F3}"/>
              </a:ext>
            </a:extLst>
          </p:cNvPr>
          <p:cNvSpPr txBox="1">
            <a:spLocks/>
          </p:cNvSpPr>
          <p:nvPr/>
        </p:nvSpPr>
        <p:spPr>
          <a:xfrm>
            <a:off x="11104845" y="12424383"/>
            <a:ext cx="9605670" cy="613971"/>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2500" b="1" kern="1200">
                <a:solidFill>
                  <a:srgbClr val="FFFFFF"/>
                </a:solidFill>
                <a:latin typeface="Arial"/>
                <a:ea typeface="Arial"/>
                <a:cs typeface="Arial"/>
                <a:sym typeface="Arial"/>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l-GR" dirty="0"/>
              <a:t>ΥΠΟΥΡΓΕΙΟ ΕΣΩΤΕΡΙΚΩΝ</a:t>
            </a:r>
          </a:p>
        </p:txBody>
      </p:sp>
    </p:spTree>
    <p:extLst>
      <p:ext uri="{BB962C8B-B14F-4D97-AF65-F5344CB8AC3E}">
        <p14:creationId xmlns:p14="http://schemas.microsoft.com/office/powerpoint/2010/main" val="378174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1534E-F616-9E69-7BDC-D777F99CF6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 r="-1" b="15626"/>
          <a:stretch/>
        </p:blipFill>
        <p:spPr>
          <a:xfrm>
            <a:off x="-30996" y="-30998"/>
            <a:ext cx="24414996" cy="13746998"/>
          </a:xfrm>
          <a:prstGeom prst="rect">
            <a:avLst/>
          </a:prstGeom>
        </p:spPr>
      </p:pic>
      <p:sp>
        <p:nvSpPr>
          <p:cNvPr id="4" name="Lorem ipsum dolor sit amet, consec etur adip iscin elit. Suspe disse place rat.">
            <a:extLst>
              <a:ext uri="{FF2B5EF4-FFF2-40B4-BE49-F238E27FC236}">
                <a16:creationId xmlns:a16="http://schemas.microsoft.com/office/drawing/2014/main" id="{356673E9-B61E-A06C-EB68-0B2ECFD7AC34}"/>
              </a:ext>
            </a:extLst>
          </p:cNvPr>
          <p:cNvSpPr txBox="1">
            <a:spLocks noGrp="1"/>
          </p:cNvSpPr>
          <p:nvPr>
            <p:ph type="ctrTitle"/>
          </p:nvPr>
        </p:nvSpPr>
        <p:spPr>
          <a:xfrm>
            <a:off x="860929" y="1335451"/>
            <a:ext cx="22533909" cy="1554053"/>
          </a:xfrm>
          <a:prstGeom prst="rect">
            <a:avLst/>
          </a:prstGeom>
        </p:spPr>
        <p:txBody>
          <a:bodyPr anchor="t">
            <a:normAutofit/>
          </a:bodyPr>
          <a:lstStyle>
            <a:lvl1pPr algn="l">
              <a:lnSpc>
                <a:spcPct val="110000"/>
              </a:lnSpc>
              <a:defRPr sz="8500" b="1" i="1">
                <a:solidFill>
                  <a:srgbClr val="FFFFFF"/>
                </a:solidFill>
                <a:latin typeface="Arial"/>
                <a:ea typeface="Arial"/>
                <a:cs typeface="Arial"/>
                <a:sym typeface="Arial"/>
              </a:defRPr>
            </a:lvl1pPr>
          </a:lstStyle>
          <a:p>
            <a:r>
              <a:rPr lang="el-GR" dirty="0">
                <a:solidFill>
                  <a:srgbClr val="307687"/>
                </a:solidFill>
              </a:rPr>
              <a:t>Σχέδιο «Ανακαινίζω</a:t>
            </a:r>
            <a:r>
              <a:rPr lang="en-US" dirty="0">
                <a:solidFill>
                  <a:srgbClr val="307687"/>
                </a:solidFill>
              </a:rPr>
              <a:t> </a:t>
            </a:r>
            <a:r>
              <a:rPr lang="el-GR" dirty="0">
                <a:solidFill>
                  <a:srgbClr val="307687"/>
                </a:solidFill>
              </a:rPr>
              <a:t>-</a:t>
            </a:r>
            <a:r>
              <a:rPr lang="en-US" dirty="0">
                <a:solidFill>
                  <a:srgbClr val="307687"/>
                </a:solidFill>
              </a:rPr>
              <a:t> </a:t>
            </a:r>
            <a:r>
              <a:rPr lang="el-GR" dirty="0">
                <a:solidFill>
                  <a:srgbClr val="307687"/>
                </a:solidFill>
              </a:rPr>
              <a:t>Ενοικιάζω»</a:t>
            </a:r>
          </a:p>
        </p:txBody>
      </p:sp>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8"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12"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t>ΚΥΠΡΙΑΚΗ ΔΗΜΟΚΡΑΤΙΑ</a:t>
            </a:r>
            <a:r>
              <a:rPr lang="el-GR" dirty="0"/>
              <a:t> / ΠΝΕΥΜΑΤΙΚΑ ΔΙΚΑΙΩΜΑΤΑ 2024</a:t>
            </a:r>
          </a:p>
        </p:txBody>
      </p:sp>
    </p:spTree>
    <p:extLst>
      <p:ext uri="{BB962C8B-B14F-4D97-AF65-F5344CB8AC3E}">
        <p14:creationId xmlns:p14="http://schemas.microsoft.com/office/powerpoint/2010/main" val="99829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4E959-DC21-ADD9-95FE-C36D606301C9}"/>
              </a:ext>
            </a:extLst>
          </p:cNvPr>
          <p:cNvPicPr>
            <a:picLocks noChangeAspect="1"/>
          </p:cNvPicPr>
          <p:nvPr/>
        </p:nvPicPr>
        <p:blipFill rotWithShape="1">
          <a:blip r:embed="rId2">
            <a:extLst>
              <a:ext uri="{28A0092B-C50C-407E-A947-70E740481C1C}">
                <a14:useLocalDpi xmlns:a14="http://schemas.microsoft.com/office/drawing/2010/main" val="0"/>
              </a:ext>
            </a:extLst>
          </a:blip>
          <a:srcRect l="-400" t="9581" r="20041"/>
          <a:stretch/>
        </p:blipFill>
        <p:spPr>
          <a:xfrm>
            <a:off x="6614655" y="-15497"/>
            <a:ext cx="17769346" cy="11205274"/>
          </a:xfrm>
          <a:prstGeom prst="rect">
            <a:avLst/>
          </a:prstGeom>
        </p:spPr>
      </p:pic>
      <p:sp>
        <p:nvSpPr>
          <p:cNvPr id="6" name="Rectangle">
            <a:extLst>
              <a:ext uri="{FF2B5EF4-FFF2-40B4-BE49-F238E27FC236}">
                <a16:creationId xmlns:a16="http://schemas.microsoft.com/office/drawing/2014/main" id="{6EBF34AD-A689-C9D4-CB0B-8A1D37CC4331}"/>
              </a:ext>
            </a:extLst>
          </p:cNvPr>
          <p:cNvSpPr>
            <a:spLocks noGrp="1" noRot="1" noMove="1" noResize="1" noEditPoints="1" noAdjustHandles="1" noChangeArrowheads="1" noChangeShapeType="1"/>
          </p:cNvSpPr>
          <p:nvPr/>
        </p:nvSpPr>
        <p:spPr>
          <a:xfrm>
            <a:off x="-57159" y="0"/>
            <a:ext cx="10938317" cy="11190026"/>
          </a:xfrm>
          <a:prstGeom prst="rect">
            <a:avLst/>
          </a:prstGeom>
          <a:solidFill>
            <a:srgbClr val="30778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ym typeface="Arial" panose="020B0604020202020204" pitchFamily="34" charset="0"/>
            </a:endParaRPr>
          </a:p>
        </p:txBody>
      </p:sp>
      <p:sp>
        <p:nvSpPr>
          <p:cNvPr id="10" name="ΚΥΠΡΙΑΚΗ ΔΗΜΟΚΡΑΤΙΑ / ΠΝΕΥΜΑΤΙΚΑ ΔΙΚΑΙΩΜΑΤΑ 2020"/>
          <p:cNvSpPr txBox="1"/>
          <p:nvPr/>
        </p:nvSpPr>
        <p:spPr>
          <a:xfrm>
            <a:off x="1214909" y="12856481"/>
            <a:ext cx="4013493" cy="481328"/>
          </a:xfrm>
          <a:prstGeom prst="rect">
            <a:avLst/>
          </a:prstGeom>
          <a:ln w="12700">
            <a:miter lim="400000"/>
          </a:ln>
        </p:spPr>
        <p:txBody>
          <a:bodyPr lIns="50780" tIns="50780" rIns="50780" bIns="5078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t>ΚΥΠΡΙΑΚΗ ΔΗΜΟΚΡΑΤΙΑ</a:t>
            </a:r>
            <a:r>
              <a:rPr lang="el-GR" dirty="0"/>
              <a:t> / ΠΝΕΥΜΑΤΙΚΑ ΔΙΚΑΙΩΜΑΤΑ 2024</a:t>
            </a:r>
          </a:p>
        </p:txBody>
      </p:sp>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9" name="Subtitle here">
            <a:extLst>
              <a:ext uri="{FF2B5EF4-FFF2-40B4-BE49-F238E27FC236}">
                <a16:creationId xmlns:a16="http://schemas.microsoft.com/office/drawing/2014/main" id="{278FE084-8DAD-74B7-1CFF-72C59B42BCF5}"/>
              </a:ext>
            </a:extLst>
          </p:cNvPr>
          <p:cNvSpPr txBox="1"/>
          <p:nvPr/>
        </p:nvSpPr>
        <p:spPr>
          <a:xfrm>
            <a:off x="1086328" y="2731842"/>
            <a:ext cx="9569429" cy="622587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chemeClr val="bg1"/>
              </a:buClr>
              <a:buSzPct val="120000"/>
            </a:pPr>
            <a:r>
              <a:rPr lang="el-GR" sz="4800" kern="0" spc="0" dirty="0">
                <a:solidFill>
                  <a:srgbClr val="FFFFFF"/>
                </a:solidFill>
              </a:rPr>
              <a:t>Παραχώρηση εφάπαξ χορηγίας</a:t>
            </a:r>
            <a:br>
              <a:rPr lang="en-GB" sz="4800" kern="0" spc="0" dirty="0">
                <a:solidFill>
                  <a:srgbClr val="FFFFFF"/>
                </a:solidFill>
              </a:rPr>
            </a:br>
            <a:r>
              <a:rPr lang="el-GR" sz="4800" kern="0" spc="0" dirty="0">
                <a:solidFill>
                  <a:srgbClr val="FFFFFF"/>
                </a:solidFill>
              </a:rPr>
              <a:t>σε ιδιοκτήτες υφιστάμενων αδρανών/κενών/σε αχρησία οικιστικών μονάδων για</a:t>
            </a:r>
            <a:br>
              <a:rPr lang="en-US" sz="4800" kern="0" spc="0" dirty="0">
                <a:solidFill>
                  <a:srgbClr val="FFFFFF"/>
                </a:solidFill>
              </a:rPr>
            </a:br>
            <a:r>
              <a:rPr lang="el-GR" sz="4800" kern="0" spc="0" dirty="0">
                <a:solidFill>
                  <a:srgbClr val="FFFFFF"/>
                </a:solidFill>
              </a:rPr>
              <a:t>την ανακαίνιση ή και αναβάθμισή τους και ένταξή τους στην αγορά προσιτού ενοικίου.</a:t>
            </a:r>
          </a:p>
        </p:txBody>
      </p:sp>
      <p:sp>
        <p:nvSpPr>
          <p:cNvPr id="2" name="headline goes here goes here">
            <a:extLst>
              <a:ext uri="{FF2B5EF4-FFF2-40B4-BE49-F238E27FC236}">
                <a16:creationId xmlns:a16="http://schemas.microsoft.com/office/drawing/2014/main" id="{0ADFAC00-075C-5146-1817-9892AF53FC0C}"/>
              </a:ext>
            </a:extLst>
          </p:cNvPr>
          <p:cNvSpPr txBox="1"/>
          <p:nvPr/>
        </p:nvSpPr>
        <p:spPr>
          <a:xfrm>
            <a:off x="860929" y="579351"/>
            <a:ext cx="10020229" cy="72718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pPr>
              <a:lnSpc>
                <a:spcPct val="110000"/>
              </a:lnSpc>
            </a:pPr>
            <a:endParaRPr lang="el-GR" b="1" dirty="0">
              <a:solidFill>
                <a:schemeClr val="bg1"/>
              </a:solidFill>
              <a:latin typeface="Arial" panose="020B0604020202020204" pitchFamily="34" charset="0"/>
              <a:cs typeface="Arial" panose="020B0604020202020204" pitchFamily="34" charset="0"/>
            </a:endParaRPr>
          </a:p>
        </p:txBody>
      </p:sp>
      <p:sp>
        <p:nvSpPr>
          <p:cNvPr id="7" name="headline goes here goes here">
            <a:extLst>
              <a:ext uri="{FF2B5EF4-FFF2-40B4-BE49-F238E27FC236}">
                <a16:creationId xmlns:a16="http://schemas.microsoft.com/office/drawing/2014/main" id="{E450BC79-ECD8-CC3B-D0FA-7E34BBA5B1E3}"/>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solidFill>
                  <a:schemeClr val="bg1"/>
                </a:solidFill>
                <a:latin typeface="Arial" panose="020B0604020202020204" pitchFamily="34" charset="0"/>
                <a:cs typeface="Arial" panose="020B0604020202020204" pitchFamily="34" charset="0"/>
              </a:rPr>
              <a:t>ΣΚΟΠΟΣ ΣΧΕΔΙΟΥ</a:t>
            </a:r>
          </a:p>
        </p:txBody>
      </p:sp>
      <p:sp>
        <p:nvSpPr>
          <p:cNvPr id="1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Tree>
    <p:extLst>
      <p:ext uri="{BB962C8B-B14F-4D97-AF65-F5344CB8AC3E}">
        <p14:creationId xmlns:p14="http://schemas.microsoft.com/office/powerpoint/2010/main" val="3885507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n-US" dirty="0"/>
              <a:t>4</a:t>
            </a:r>
            <a:endParaRPr dirty="0"/>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209141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ΣΤΑΔΙΑ ΚΑΙ ΤΡΟΠΟΣ ΥΛΟΠΟΙΗΣΗΣ ΣΧΕΔΙΟΥ – ΔΙΚΑΙΟΥΧΟΙ ΙΔΙΟΚΤΗΤΕΣ</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sp>
        <p:nvSpPr>
          <p:cNvPr id="4"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a:extLst>
              <a:ext uri="{FF2B5EF4-FFF2-40B4-BE49-F238E27FC236}">
                <a16:creationId xmlns:a16="http://schemas.microsoft.com/office/drawing/2014/main" id="{4B64EFA7-2FBF-775F-B472-6798E7EA69F6}"/>
              </a:ext>
            </a:extLst>
          </p:cNvPr>
          <p:cNvSpPr txBox="1"/>
          <p:nvPr/>
        </p:nvSpPr>
        <p:spPr>
          <a:xfrm>
            <a:off x="1827070" y="1797866"/>
            <a:ext cx="21300699" cy="8960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marL="571500" indent="-571500">
              <a:spcBef>
                <a:spcPts val="3000"/>
              </a:spcBef>
              <a:buClr>
                <a:srgbClr val="F89F4A"/>
              </a:buClr>
              <a:buFont typeface="Wingdings" panose="05000000000000000000" pitchFamily="2" charset="2"/>
              <a:buChar char="ü"/>
              <a:defRPr spc="64"/>
            </a:pPr>
            <a:r>
              <a:rPr lang="el-GR" sz="4000" b="1" i="0" dirty="0">
                <a:solidFill>
                  <a:srgbClr val="2F7788"/>
                </a:solidFill>
              </a:rPr>
              <a:t>Υποβολή αιτήσεων και απαιτούμενων δικαιολογητικών </a:t>
            </a:r>
            <a:r>
              <a:rPr lang="el-GR" sz="4000" i="0" dirty="0"/>
              <a:t>από τους δυνητικούς δικαιούχους ιδιοκτήτες υφιστάμενων κενών/αδρανών/σε αχρησία οικιστικών μονάδων</a:t>
            </a:r>
            <a:br>
              <a:rPr lang="en-US" sz="4000" i="0" dirty="0"/>
            </a:br>
            <a:r>
              <a:rPr lang="el-GR" sz="4000" b="1" i="0" dirty="0">
                <a:solidFill>
                  <a:srgbClr val="2F7788"/>
                </a:solidFill>
              </a:rPr>
              <a:t>μέσω της ηλεκτρονικής πλατφόρμας του ΚΟΑΓ, </a:t>
            </a:r>
            <a:r>
              <a:rPr lang="el-GR" sz="4000" b="1" dirty="0">
                <a:solidFill>
                  <a:srgbClr val="F89F4A"/>
                </a:solidFill>
              </a:rPr>
              <a:t>www.prositistegi.cy</a:t>
            </a:r>
            <a:r>
              <a:rPr lang="el-GR" sz="4000" i="0" dirty="0"/>
              <a:t>. </a:t>
            </a:r>
          </a:p>
          <a:p>
            <a:pPr marL="571500" indent="-571500">
              <a:spcBef>
                <a:spcPts val="3000"/>
              </a:spcBef>
              <a:buClr>
                <a:srgbClr val="F89F4A"/>
              </a:buClr>
              <a:buFont typeface="Wingdings" panose="05000000000000000000" pitchFamily="2" charset="2"/>
              <a:buChar char="ü"/>
              <a:defRPr spc="64"/>
            </a:pPr>
            <a:r>
              <a:rPr lang="el-GR" sz="4000" i="0" dirty="0"/>
              <a:t>Αιτήσεις θα γίνονται δεκτές από </a:t>
            </a:r>
            <a:r>
              <a:rPr lang="el-GR" sz="4000" b="1" i="0" dirty="0">
                <a:solidFill>
                  <a:srgbClr val="307687"/>
                </a:solidFill>
              </a:rPr>
              <a:t>15 Νοεμβρίου 2024 μέχρι 31 Δεκεμβρίου 2025</a:t>
            </a:r>
            <a:r>
              <a:rPr lang="el-GR" sz="4000" i="0" dirty="0"/>
              <a:t>.</a:t>
            </a:r>
          </a:p>
          <a:p>
            <a:pPr marL="571500" indent="-571500">
              <a:spcBef>
                <a:spcPts val="3000"/>
              </a:spcBef>
              <a:buClr>
                <a:srgbClr val="F89F4A"/>
              </a:buClr>
              <a:buFont typeface="Wingdings" panose="05000000000000000000" pitchFamily="2" charset="2"/>
              <a:buChar char="ü"/>
              <a:defRPr spc="64"/>
            </a:pPr>
            <a:r>
              <a:rPr lang="el-GR" sz="4000" i="0" dirty="0"/>
              <a:t>Οι αιτήσεις </a:t>
            </a:r>
            <a:r>
              <a:rPr lang="el-GR" sz="4000" b="1" i="0" dirty="0">
                <a:solidFill>
                  <a:srgbClr val="2F7788"/>
                </a:solidFill>
              </a:rPr>
              <a:t>αξιολογούνται από τον ΚΟΑΓ </a:t>
            </a:r>
            <a:r>
              <a:rPr lang="el-GR" sz="4000" i="0" dirty="0"/>
              <a:t>βάσει της σειράς υποβολής.</a:t>
            </a:r>
          </a:p>
          <a:p>
            <a:pPr marL="571500" indent="-571500">
              <a:spcBef>
                <a:spcPts val="3000"/>
              </a:spcBef>
              <a:buClr>
                <a:srgbClr val="F89F4A"/>
              </a:buClr>
              <a:buFont typeface="Wingdings" panose="05000000000000000000" pitchFamily="2" charset="2"/>
              <a:buChar char="ü"/>
              <a:defRPr spc="64"/>
            </a:pPr>
            <a:r>
              <a:rPr lang="el-GR" sz="4000" i="0" dirty="0"/>
              <a:t>Οι αιτητές/αιτήτριες, των οποίων η αίτηση εγκρίνεται, ενημερώνονται</a:t>
            </a:r>
            <a:br>
              <a:rPr lang="en-US" sz="4000" i="0" dirty="0"/>
            </a:br>
            <a:r>
              <a:rPr lang="el-GR" sz="4000" i="0" dirty="0"/>
              <a:t>από τον ΚΟΑΓ</a:t>
            </a:r>
            <a:r>
              <a:rPr lang="en-US" sz="4000" i="0" dirty="0"/>
              <a:t> </a:t>
            </a:r>
            <a:r>
              <a:rPr lang="el-GR" sz="4000" i="0" dirty="0"/>
              <a:t>για το ύψος της χορηγίας και τους όρους.</a:t>
            </a:r>
          </a:p>
          <a:p>
            <a:pPr marL="571500" indent="-571500">
              <a:spcBef>
                <a:spcPts val="3000"/>
              </a:spcBef>
              <a:buClr>
                <a:srgbClr val="F89F4A"/>
              </a:buClr>
              <a:buFont typeface="Wingdings" panose="05000000000000000000" pitchFamily="2" charset="2"/>
              <a:buChar char="ü"/>
              <a:defRPr spc="64"/>
            </a:pPr>
            <a:r>
              <a:rPr lang="el-GR" sz="4000" i="0" dirty="0"/>
              <a:t>Με την ολοκλήρωση των εργασιών αναβάθμισης/ανακαίνισης, οι </a:t>
            </a:r>
            <a:r>
              <a:rPr lang="el-GR" sz="4000" b="1" i="0" dirty="0">
                <a:solidFill>
                  <a:srgbClr val="2F7788"/>
                </a:solidFill>
              </a:rPr>
              <a:t>προς ενοικίαση </a:t>
            </a:r>
            <a:r>
              <a:rPr lang="el-GR" sz="4000" b="1" i="0" dirty="0">
                <a:solidFill>
                  <a:srgbClr val="307687"/>
                </a:solidFill>
              </a:rPr>
              <a:t>οικιστικές</a:t>
            </a:r>
            <a:r>
              <a:rPr lang="el-GR" sz="4000" b="1" i="0" dirty="0">
                <a:solidFill>
                  <a:srgbClr val="2F7788"/>
                </a:solidFill>
              </a:rPr>
              <a:t> μονάδες αναρτώνται στην ηλεκτρονική πλατφόρμα</a:t>
            </a:r>
            <a:r>
              <a:rPr lang="el-GR" sz="4000" i="0" dirty="0"/>
              <a:t>,</a:t>
            </a:r>
            <a:r>
              <a:rPr lang="en-US" sz="4000" i="0" dirty="0"/>
              <a:t> </a:t>
            </a:r>
            <a:r>
              <a:rPr lang="el-GR" sz="4000" i="0" dirty="0"/>
              <a:t>ώστε να εντοπιστούν από δικαιούχους ενοικιαστές.</a:t>
            </a:r>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9"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Tree>
    <p:extLst>
      <p:ext uri="{BB962C8B-B14F-4D97-AF65-F5344CB8AC3E}">
        <p14:creationId xmlns:p14="http://schemas.microsoft.com/office/powerpoint/2010/main" val="481064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3" y="556804"/>
            <a:ext cx="18344023"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Σταδια και τροπος υλοποιησης Σχεδιου – Δικαιουχοι ενοικιαστες</a:t>
            </a:r>
            <a:endParaRPr lang="el-GR" sz="3400" b="1" dirty="0">
              <a:latin typeface="Arial" panose="020B0604020202020204" pitchFamily="34" charset="0"/>
              <a:cs typeface="Arial" panose="020B0604020202020204" pitchFamily="34" charset="0"/>
            </a:endParaRP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1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a:t>ΥΠΟΥΡΓΕΙΟ ΕΣΩΤΕΡΙΚΩΝ</a:t>
            </a:r>
            <a:endParaRPr lang="el-GR" dirty="0"/>
          </a:p>
        </p:txBody>
      </p:sp>
      <p:grpSp>
        <p:nvGrpSpPr>
          <p:cNvPr id="5" name="Group 4">
            <a:extLst>
              <a:ext uri="{FF2B5EF4-FFF2-40B4-BE49-F238E27FC236}">
                <a16:creationId xmlns:a16="http://schemas.microsoft.com/office/drawing/2014/main" id="{FC00AA78-23AA-93FF-0419-C982687B5781}"/>
              </a:ext>
            </a:extLst>
          </p:cNvPr>
          <p:cNvGrpSpPr/>
          <p:nvPr/>
        </p:nvGrpSpPr>
        <p:grpSpPr>
          <a:xfrm>
            <a:off x="1659646" y="2749302"/>
            <a:ext cx="21064709" cy="7215995"/>
            <a:chOff x="1520971" y="1655702"/>
            <a:chExt cx="21064709" cy="7215995"/>
          </a:xfrm>
        </p:grpSpPr>
        <p:sp>
          <p:nvSpPr>
            <p:cNvPr id="29" name="01/…">
              <a:extLst>
                <a:ext uri="{FF2B5EF4-FFF2-40B4-BE49-F238E27FC236}">
                  <a16:creationId xmlns:a16="http://schemas.microsoft.com/office/drawing/2014/main" id="{9ED81A21-BFD5-5836-BD0E-960958980623}"/>
                </a:ext>
              </a:extLst>
            </p:cNvPr>
            <p:cNvSpPr txBox="1"/>
            <p:nvPr/>
          </p:nvSpPr>
          <p:spPr>
            <a:xfrm>
              <a:off x="1571296" y="2605999"/>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13302564" y="2628771"/>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520971" y="3657897"/>
              <a:ext cx="9283116" cy="5213800"/>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Οι δυνητικοί δικαιούχοι ενοικιαστές, δηλώνουν το ενδιαφέρον τους μέσω</a:t>
              </a:r>
              <a:br>
                <a:rPr lang="en-GB" sz="3500" i="0" dirty="0">
                  <a:solidFill>
                    <a:srgbClr val="5E5E5E"/>
                  </a:solidFill>
                </a:rPr>
              </a:br>
              <a:r>
                <a:rPr lang="el-GR" sz="3500" i="0" dirty="0">
                  <a:solidFill>
                    <a:srgbClr val="5E5E5E"/>
                  </a:solidFill>
                </a:rPr>
                <a:t>της ηλεκτρονικής πλατφόρμας </a:t>
              </a:r>
              <a:r>
                <a:rPr lang="en-GB" sz="3500" b="1" dirty="0">
                  <a:solidFill>
                    <a:srgbClr val="F89F4A"/>
                  </a:solidFill>
                  <a:hlinkClick r:id="rId3">
                    <a:extLst>
                      <a:ext uri="{A12FA001-AC4F-418D-AE19-62706E023703}">
                        <ahyp:hlinkClr xmlns:ahyp="http://schemas.microsoft.com/office/drawing/2018/hyperlinkcolor" val="tx"/>
                      </a:ext>
                    </a:extLst>
                  </a:hlinkClick>
                </a:rPr>
                <a:t>www.prositistegi.cy</a:t>
              </a:r>
              <a:r>
                <a:rPr lang="el-GR" sz="3500" b="1" dirty="0">
                  <a:solidFill>
                    <a:srgbClr val="F89F4A"/>
                  </a:solidFill>
                </a:rPr>
                <a:t> </a:t>
              </a:r>
              <a:r>
                <a:rPr lang="el-GR" sz="3500" i="0" dirty="0">
                  <a:solidFill>
                    <a:srgbClr val="5E5E5E"/>
                  </a:solidFill>
                </a:rPr>
                <a:t>και </a:t>
              </a:r>
              <a:r>
                <a:rPr lang="el-GR" sz="3500" b="1" i="0" dirty="0">
                  <a:solidFill>
                    <a:srgbClr val="2F7788"/>
                  </a:solidFill>
                </a:rPr>
                <a:t>εξετάζονται από τον ΚΟΑΓ,</a:t>
              </a:r>
              <a:r>
                <a:rPr lang="en-GB" sz="3500" b="1" i="0" dirty="0">
                  <a:solidFill>
                    <a:srgbClr val="2F7788"/>
                  </a:solidFill>
                </a:rPr>
                <a:t> </a:t>
              </a:r>
              <a:r>
                <a:rPr lang="el-GR" sz="3500" b="1" i="0" dirty="0">
                  <a:solidFill>
                    <a:srgbClr val="2F7788"/>
                  </a:solidFill>
                </a:rPr>
                <a:t>κατά πόσον πληρούν</a:t>
              </a:r>
              <a:br>
                <a:rPr lang="en-US" sz="3500" b="1" i="0" dirty="0">
                  <a:solidFill>
                    <a:srgbClr val="2F7788"/>
                  </a:solidFill>
                </a:rPr>
              </a:br>
              <a:r>
                <a:rPr lang="el-GR" sz="3500" b="1" i="0" dirty="0">
                  <a:solidFill>
                    <a:srgbClr val="2F7788"/>
                  </a:solidFill>
                </a:rPr>
                <a:t>τα κριτήρια </a:t>
              </a:r>
              <a:r>
                <a:rPr lang="el-GR" sz="3500" b="1" i="0" dirty="0" err="1">
                  <a:solidFill>
                    <a:srgbClr val="2F7788"/>
                  </a:solidFill>
                </a:rPr>
                <a:t>επιλεξιμότητας</a:t>
              </a:r>
              <a:r>
                <a:rPr lang="el-GR" sz="3500" b="1" i="0" dirty="0">
                  <a:solidFill>
                    <a:srgbClr val="2F7788"/>
                  </a:solidFill>
                </a:rPr>
                <a:t>. </a:t>
              </a:r>
            </a:p>
            <a:p>
              <a:pPr>
                <a:lnSpc>
                  <a:spcPct val="120000"/>
                </a:lnSpc>
              </a:pPr>
              <a:r>
                <a:rPr lang="el-GR" sz="3500" i="0" dirty="0">
                  <a:solidFill>
                    <a:srgbClr val="5E5E5E"/>
                  </a:solidFill>
                </a:rPr>
                <a:t>Αιτήσεις θα γίνονται δεκτές</a:t>
              </a:r>
              <a:r>
                <a:rPr lang="el-GR" sz="3500" b="1" dirty="0">
                  <a:solidFill>
                    <a:srgbClr val="2F7788"/>
                  </a:solidFill>
                </a:rPr>
                <a:t> από 15 Ιανουαρίου 2025 μέχρι 31 Δεκεμβρίου 2025</a:t>
              </a:r>
              <a:r>
                <a:rPr lang="el-GR" sz="3500" i="0" dirty="0">
                  <a:solidFill>
                    <a:srgbClr val="5E5E5E"/>
                  </a:solidFill>
                </a:rPr>
                <a:t>.</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13302564" y="3657897"/>
              <a:ext cx="9283116" cy="4567469"/>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Εφόσον εγκριθεί, ο </a:t>
              </a:r>
              <a:r>
                <a:rPr lang="el-GR" sz="3500" b="1" i="0" dirty="0">
                  <a:solidFill>
                    <a:srgbClr val="2F7788"/>
                  </a:solidFill>
                </a:rPr>
                <a:t>δικαιούχος ενοικιαστής μπορεί να εντοπίσει τις προς ενοικίαση οικιστικές μονάδες μέσω της ηλεκτρονικής πλατφόρμας και να συνάψει ενοικιαστήριο συμβόλαιο με τον δικαιούχο ιδιοκτήτη</a:t>
              </a:r>
              <a:r>
                <a:rPr lang="el-GR" sz="3500" i="0" dirty="0">
                  <a:solidFill>
                    <a:srgbClr val="5E5E5E"/>
                  </a:solidFill>
                </a:rPr>
                <a:t>,</a:t>
              </a:r>
              <a:br>
                <a:rPr lang="en-GB" sz="3500" i="0" dirty="0">
                  <a:solidFill>
                    <a:srgbClr val="5E5E5E"/>
                  </a:solidFill>
                </a:rPr>
              </a:br>
              <a:r>
                <a:rPr lang="el-GR" sz="3500" i="0" dirty="0">
                  <a:solidFill>
                    <a:srgbClr val="5E5E5E"/>
                  </a:solidFill>
                </a:rPr>
                <a:t>στο οποίο καθορίζονται οι όροι της συμφωνίας και οι ευθύνες του κάθε μέρους. </a:t>
              </a:r>
            </a:p>
          </p:txBody>
        </p:sp>
        <p:sp>
          <p:nvSpPr>
            <p:cNvPr id="57" name="Line">
              <a:extLst>
                <a:ext uri="{FF2B5EF4-FFF2-40B4-BE49-F238E27FC236}">
                  <a16:creationId xmlns:a16="http://schemas.microsoft.com/office/drawing/2014/main" id="{8A72CB1E-DC88-FD11-773C-42C26D47F0D6}"/>
                </a:ext>
              </a:extLst>
            </p:cNvPr>
            <p:cNvSpPr/>
            <p:nvPr/>
          </p:nvSpPr>
          <p:spPr>
            <a:xfrm flipV="1">
              <a:off x="1520972" y="3504857"/>
              <a:ext cx="884832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06" y="1782920"/>
              <a:ext cx="2080785" cy="15424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1958" y="1655702"/>
              <a:ext cx="1977961" cy="1723650"/>
            </a:xfrm>
            <a:prstGeom prst="rect">
              <a:avLst/>
            </a:prstGeom>
          </p:spPr>
        </p:pic>
        <p:sp>
          <p:nvSpPr>
            <p:cNvPr id="4" name="Line">
              <a:extLst>
                <a:ext uri="{FF2B5EF4-FFF2-40B4-BE49-F238E27FC236}">
                  <a16:creationId xmlns:a16="http://schemas.microsoft.com/office/drawing/2014/main" id="{5F2EBB50-FC6C-BD3E-5BAE-6D8BFB313F31}"/>
                </a:ext>
              </a:extLst>
            </p:cNvPr>
            <p:cNvSpPr/>
            <p:nvPr/>
          </p:nvSpPr>
          <p:spPr>
            <a:xfrm flipV="1">
              <a:off x="13371596" y="3504857"/>
              <a:ext cx="884832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grpSp>
    </p:spTree>
    <p:extLst>
      <p:ext uri="{BB962C8B-B14F-4D97-AF65-F5344CB8AC3E}">
        <p14:creationId xmlns:p14="http://schemas.microsoft.com/office/powerpoint/2010/main" val="146830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29" name="01/…">
            <a:extLst>
              <a:ext uri="{FF2B5EF4-FFF2-40B4-BE49-F238E27FC236}">
                <a16:creationId xmlns:a16="http://schemas.microsoft.com/office/drawing/2014/main" id="{9ED81A21-BFD5-5836-BD0E-960958980623}"/>
              </a:ext>
            </a:extLst>
          </p:cNvPr>
          <p:cNvSpPr txBox="1"/>
          <p:nvPr/>
        </p:nvSpPr>
        <p:spPr>
          <a:xfrm>
            <a:off x="758003" y="3204333"/>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8607516" y="3227105"/>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4" name="01/…">
            <a:extLst>
              <a:ext uri="{FF2B5EF4-FFF2-40B4-BE49-F238E27FC236}">
                <a16:creationId xmlns:a16="http://schemas.microsoft.com/office/drawing/2014/main" id="{E9CB0868-0494-6AC1-F1E7-DE96FD92B0A3}"/>
              </a:ext>
            </a:extLst>
          </p:cNvPr>
          <p:cNvSpPr txBox="1"/>
          <p:nvPr/>
        </p:nvSpPr>
        <p:spPr>
          <a:xfrm>
            <a:off x="16319313" y="3227105"/>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707679" y="4256231"/>
            <a:ext cx="7192098" cy="5860130"/>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Με την ολοκλήρωση των εργασιών ανακαίνισης/αναβάθμισης, και μετά</a:t>
            </a:r>
            <a:r>
              <a:rPr lang="en-US" sz="3500" i="0" dirty="0">
                <a:solidFill>
                  <a:srgbClr val="FF0000"/>
                </a:solidFill>
              </a:rPr>
              <a:t> </a:t>
            </a:r>
            <a:r>
              <a:rPr lang="el-GR" sz="3500" i="0" dirty="0">
                <a:solidFill>
                  <a:srgbClr val="5E5E5E"/>
                </a:solidFill>
              </a:rPr>
              <a:t>την υπογραφή ενοικιαστήριου συμβολαίου, υποβάλλονται</a:t>
            </a:r>
            <a:br>
              <a:rPr lang="en-GB" sz="3500" i="0" dirty="0">
                <a:solidFill>
                  <a:srgbClr val="5E5E5E"/>
                </a:solidFill>
              </a:rPr>
            </a:br>
            <a:r>
              <a:rPr lang="el-GR" sz="3500" i="0" dirty="0">
                <a:solidFill>
                  <a:srgbClr val="5E5E5E"/>
                </a:solidFill>
              </a:rPr>
              <a:t>από</a:t>
            </a:r>
            <a:r>
              <a:rPr lang="en-US" sz="3500" i="0" dirty="0">
                <a:solidFill>
                  <a:srgbClr val="5E5E5E"/>
                </a:solidFill>
              </a:rPr>
              <a:t> </a:t>
            </a:r>
            <a:r>
              <a:rPr lang="el-GR" sz="3500" i="0" dirty="0">
                <a:solidFill>
                  <a:srgbClr val="5E5E5E"/>
                </a:solidFill>
              </a:rPr>
              <a:t>τον ιδιοκτήτη </a:t>
            </a:r>
            <a:r>
              <a:rPr lang="el-GR" sz="3500" b="1" i="0" dirty="0">
                <a:solidFill>
                  <a:srgbClr val="307687"/>
                </a:solidFill>
              </a:rPr>
              <a:t>μέσω της ηλεκτρονικής πλατφόρμας αίτημα και</a:t>
            </a:r>
            <a:r>
              <a:rPr lang="en-US" sz="3500" b="1" i="0" dirty="0">
                <a:solidFill>
                  <a:srgbClr val="307687"/>
                </a:solidFill>
              </a:rPr>
              <a:t> </a:t>
            </a:r>
            <a:r>
              <a:rPr lang="el-GR" sz="3500" b="1" i="0" dirty="0">
                <a:solidFill>
                  <a:srgbClr val="307687"/>
                </a:solidFill>
              </a:rPr>
              <a:t>τα απαραίτητα παραστατικά</a:t>
            </a:r>
            <a:r>
              <a:rPr lang="el-GR" sz="3500" i="0" dirty="0">
                <a:solidFill>
                  <a:srgbClr val="5E5E5E"/>
                </a:solidFill>
              </a:rPr>
              <a:t>, τα οποία ελέγχονται από τον ΚΟΑΓ.</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8607516" y="4256231"/>
            <a:ext cx="7200000" cy="3980577"/>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Η καταβολή της οικονομικής ενίσχυσης γίνεται με </a:t>
            </a:r>
            <a:r>
              <a:rPr lang="el-GR" sz="3500" b="1" i="0" dirty="0">
                <a:solidFill>
                  <a:srgbClr val="2F7788"/>
                </a:solidFill>
              </a:rPr>
              <a:t>τραπεζικό έμβασμα</a:t>
            </a:r>
            <a:r>
              <a:rPr lang="el-GR" sz="3500" i="0" dirty="0">
                <a:solidFill>
                  <a:srgbClr val="5E5E5E"/>
                </a:solidFill>
              </a:rPr>
              <a:t> στον τραπεζικό λογαριασμό του δικαιούχου ιδιοκτήτη, σε μια </a:t>
            </a:r>
            <a:r>
              <a:rPr lang="el-GR" sz="3500" b="1" dirty="0">
                <a:solidFill>
                  <a:srgbClr val="F89F4A"/>
                </a:solidFill>
              </a:rPr>
              <a:t>εφάπαξ δόση</a:t>
            </a:r>
            <a:br>
              <a:rPr lang="el-GR" sz="3500" b="1" dirty="0">
                <a:solidFill>
                  <a:srgbClr val="F89F4A"/>
                </a:solidFill>
              </a:rPr>
            </a:br>
            <a:r>
              <a:rPr lang="el-GR" sz="3500" i="0" dirty="0">
                <a:solidFill>
                  <a:srgbClr val="5E5E5E"/>
                </a:solidFill>
              </a:rPr>
              <a:t>για όλες τις εργασίες.</a:t>
            </a: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E48082D-0C8A-4552-00C4-4EA9CF85579D}"/>
              </a:ext>
            </a:extLst>
          </p:cNvPr>
          <p:cNvSpPr txBox="1"/>
          <p:nvPr/>
        </p:nvSpPr>
        <p:spPr>
          <a:xfrm>
            <a:off x="16319313" y="4256231"/>
            <a:ext cx="7266615" cy="268791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Τα ενοικιαστήρια συμβόλαια έχουν </a:t>
            </a:r>
            <a:r>
              <a:rPr lang="el-GR" sz="3500" b="1" dirty="0">
                <a:solidFill>
                  <a:srgbClr val="2F7788"/>
                </a:solidFill>
              </a:rPr>
              <a:t>ελάχιστη διάρκεια δύο ετών</a:t>
            </a:r>
            <a:r>
              <a:rPr lang="el-GR" sz="3500" i="0" dirty="0">
                <a:solidFill>
                  <a:srgbClr val="5E5E5E"/>
                </a:solidFill>
              </a:rPr>
              <a:t>,</a:t>
            </a:r>
            <a:br>
              <a:rPr lang="el-GR" sz="3500" i="0" dirty="0">
                <a:solidFill>
                  <a:srgbClr val="5E5E5E"/>
                </a:solidFill>
              </a:rPr>
            </a:br>
            <a:r>
              <a:rPr lang="el-GR" sz="3500" i="0" dirty="0">
                <a:solidFill>
                  <a:srgbClr val="5E5E5E"/>
                </a:solidFill>
              </a:rPr>
              <a:t>με δυνατότητα ανανέωσης</a:t>
            </a:r>
            <a:br>
              <a:rPr lang="el-GR" sz="3500" i="0" dirty="0">
                <a:solidFill>
                  <a:srgbClr val="5E5E5E"/>
                </a:solidFill>
              </a:rPr>
            </a:br>
            <a:r>
              <a:rPr lang="el-GR" sz="3500" i="0" dirty="0">
                <a:solidFill>
                  <a:srgbClr val="5E5E5E"/>
                </a:solidFill>
              </a:rPr>
              <a:t>για ακόμα δύο έτη.</a:t>
            </a:r>
          </a:p>
        </p:txBody>
      </p:sp>
      <p:sp>
        <p:nvSpPr>
          <p:cNvPr id="36" name="headline goes here goes here"/>
          <p:cNvSpPr txBox="1"/>
          <p:nvPr/>
        </p:nvSpPr>
        <p:spPr>
          <a:xfrm>
            <a:off x="610403" y="556804"/>
            <a:ext cx="18344023"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Σταδια και τροπος υλοποιησης Σχεδιου – Καταβολη χορηγιας</a:t>
            </a:r>
            <a:endParaRPr lang="el-GR" sz="3400" b="1" dirty="0">
              <a:latin typeface="Arial" panose="020B0604020202020204" pitchFamily="34" charset="0"/>
              <a:cs typeface="Arial" panose="020B0604020202020204" pitchFamily="34" charset="0"/>
            </a:endParaRPr>
          </a:p>
        </p:txBody>
      </p:sp>
      <p:sp>
        <p:nvSpPr>
          <p:cNvPr id="53" name="Line">
            <a:extLst>
              <a:ext uri="{FF2B5EF4-FFF2-40B4-BE49-F238E27FC236}">
                <a16:creationId xmlns:a16="http://schemas.microsoft.com/office/drawing/2014/main" id="{8A72CB1E-DC88-FD11-773C-42C26D47F0D6}"/>
              </a:ext>
            </a:extLst>
          </p:cNvPr>
          <p:cNvSpPr/>
          <p:nvPr/>
        </p:nvSpPr>
        <p:spPr>
          <a:xfrm flipV="1">
            <a:off x="16319313" y="4103191"/>
            <a:ext cx="712962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6" name="Line">
            <a:extLst>
              <a:ext uri="{FF2B5EF4-FFF2-40B4-BE49-F238E27FC236}">
                <a16:creationId xmlns:a16="http://schemas.microsoft.com/office/drawing/2014/main" id="{8A72CB1E-DC88-FD11-773C-42C26D47F0D6}"/>
              </a:ext>
            </a:extLst>
          </p:cNvPr>
          <p:cNvSpPr/>
          <p:nvPr/>
        </p:nvSpPr>
        <p:spPr>
          <a:xfrm flipV="1">
            <a:off x="8607516" y="4103198"/>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7" name="Line">
            <a:extLst>
              <a:ext uri="{FF2B5EF4-FFF2-40B4-BE49-F238E27FC236}">
                <a16:creationId xmlns:a16="http://schemas.microsoft.com/office/drawing/2014/main" id="{8A72CB1E-DC88-FD11-773C-42C26D47F0D6}"/>
              </a:ext>
            </a:extLst>
          </p:cNvPr>
          <p:cNvSpPr/>
          <p:nvPr/>
        </p:nvSpPr>
        <p:spPr>
          <a:xfrm flipV="1">
            <a:off x="707680" y="4103191"/>
            <a:ext cx="708821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948" y="2188118"/>
            <a:ext cx="1661413"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5848" y="2221442"/>
            <a:ext cx="1898762" cy="1728724"/>
          </a:xfrm>
          <a:prstGeom prst="rect">
            <a:avLst/>
          </a:prstGeom>
        </p:spPr>
      </p:pic>
      <p:pic>
        <p:nvPicPr>
          <p:cNvPr id="64" name="Picture 63">
            <a:extLst>
              <a:ext uri="{FF2B5EF4-FFF2-40B4-BE49-F238E27FC236}">
                <a16:creationId xmlns:a16="http://schemas.microsoft.com/office/drawing/2014/main" id="{83C9440F-AFCD-4B45-B0FF-A01A1B4D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2129" y="2257654"/>
            <a:ext cx="1757665" cy="1772191"/>
          </a:xfrm>
          <a:prstGeom prst="rect">
            <a:avLst/>
          </a:prstGeom>
        </p:spPr>
      </p:pic>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1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a:t>ΥΠΟΥΡΓΕΙΟ ΕΣΩΤΕΡΙΚΩΝ</a:t>
            </a:r>
            <a:endParaRPr lang="el-GR" dirty="0"/>
          </a:p>
        </p:txBody>
      </p:sp>
    </p:spTree>
    <p:extLst>
      <p:ext uri="{BB962C8B-B14F-4D97-AF65-F5344CB8AC3E}">
        <p14:creationId xmlns:p14="http://schemas.microsoft.com/office/powerpoint/2010/main" val="97655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1534E-F616-9E69-7BDC-D777F99CF6B6}"/>
              </a:ext>
            </a:extLst>
          </p:cNvPr>
          <p:cNvPicPr>
            <a:picLocks noChangeAspect="1"/>
          </p:cNvPicPr>
          <p:nvPr/>
        </p:nvPicPr>
        <p:blipFill rotWithShape="1">
          <a:blip r:embed="rId2">
            <a:extLst>
              <a:ext uri="{28A0092B-C50C-407E-A947-70E740481C1C}">
                <a14:useLocalDpi xmlns:a14="http://schemas.microsoft.com/office/drawing/2010/main" val="0"/>
              </a:ext>
            </a:extLst>
          </a:blip>
          <a:srcRect r="14524" b="27173"/>
          <a:stretch/>
        </p:blipFill>
        <p:spPr>
          <a:xfrm>
            <a:off x="0" y="0"/>
            <a:ext cx="24435881" cy="13891098"/>
          </a:xfrm>
          <a:prstGeom prst="rect">
            <a:avLst/>
          </a:prstGeom>
        </p:spPr>
      </p:pic>
      <p:sp>
        <p:nvSpPr>
          <p:cNvPr id="4" name="Lorem ipsum dolor sit amet, consec etur adip iscin elit. Suspe disse place rat.">
            <a:extLst>
              <a:ext uri="{FF2B5EF4-FFF2-40B4-BE49-F238E27FC236}">
                <a16:creationId xmlns:a16="http://schemas.microsoft.com/office/drawing/2014/main" id="{356673E9-B61E-A06C-EB68-0B2ECFD7AC34}"/>
              </a:ext>
            </a:extLst>
          </p:cNvPr>
          <p:cNvSpPr txBox="1">
            <a:spLocks noGrp="1"/>
          </p:cNvSpPr>
          <p:nvPr>
            <p:ph type="ctrTitle"/>
          </p:nvPr>
        </p:nvSpPr>
        <p:spPr>
          <a:xfrm>
            <a:off x="860929" y="1335451"/>
            <a:ext cx="22533909" cy="2977757"/>
          </a:xfrm>
          <a:prstGeom prst="rect">
            <a:avLst/>
          </a:prstGeom>
        </p:spPr>
        <p:txBody>
          <a:bodyPr anchor="t">
            <a:normAutofit fontScale="90000"/>
          </a:bodyPr>
          <a:lstStyle>
            <a:lvl1pPr algn="l">
              <a:lnSpc>
                <a:spcPct val="110000"/>
              </a:lnSpc>
              <a:defRPr sz="8500" b="1" i="1">
                <a:solidFill>
                  <a:srgbClr val="FFFFFF"/>
                </a:solidFill>
                <a:latin typeface="Arial"/>
                <a:ea typeface="Arial"/>
                <a:cs typeface="Arial"/>
                <a:sym typeface="Arial"/>
              </a:defRPr>
            </a:lvl1pPr>
          </a:lstStyle>
          <a:p>
            <a:r>
              <a:rPr lang="el-GR" dirty="0">
                <a:solidFill>
                  <a:srgbClr val="307687"/>
                </a:solidFill>
              </a:rPr>
              <a:t>Στεγαστικό Σχέδιο Χορηγιών</a:t>
            </a:r>
            <a:br>
              <a:rPr lang="en-US" dirty="0">
                <a:solidFill>
                  <a:srgbClr val="307687"/>
                </a:solidFill>
              </a:rPr>
            </a:br>
            <a:r>
              <a:rPr lang="el-GR" dirty="0">
                <a:solidFill>
                  <a:srgbClr val="307687"/>
                </a:solidFill>
              </a:rPr>
              <a:t>για Νεαρά Ζευγάρια ή/και</a:t>
            </a:r>
            <a:br>
              <a:rPr lang="en-US" dirty="0">
                <a:solidFill>
                  <a:srgbClr val="307687"/>
                </a:solidFill>
              </a:rPr>
            </a:br>
            <a:r>
              <a:rPr lang="el-GR" dirty="0">
                <a:solidFill>
                  <a:srgbClr val="307687"/>
                </a:solidFill>
              </a:rPr>
              <a:t>Νέους</a:t>
            </a:r>
            <a:r>
              <a:rPr lang="en-US" dirty="0">
                <a:solidFill>
                  <a:srgbClr val="307687"/>
                </a:solidFill>
              </a:rPr>
              <a:t> </a:t>
            </a:r>
            <a:r>
              <a:rPr lang="el-GR" dirty="0">
                <a:solidFill>
                  <a:srgbClr val="307687"/>
                </a:solidFill>
              </a:rPr>
              <a:t>μέχρι 41ος ετών</a:t>
            </a:r>
          </a:p>
        </p:txBody>
      </p:sp>
      <p:sp>
        <p:nvSpPr>
          <p:cNvPr id="12"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t>ΚΥΠΡΙΑΚΗ ΔΗΜΟΚΡΑΤΙΑ</a:t>
            </a:r>
            <a:r>
              <a:rPr lang="el-GR" dirty="0"/>
              <a:t> / ΠΝΕΥΜΑΤΙΚΑ ΔΙΚΑΙΩΜΑΤΑ 2024</a:t>
            </a:r>
          </a:p>
        </p:txBody>
      </p:sp>
      <p:pic>
        <p:nvPicPr>
          <p:cNvPr id="9"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10"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a:t>ΥΠΟΥΡΓΕΙΟ ΕΣΩΤΕΡΙΚΩΝ</a:t>
            </a:r>
            <a:endParaRPr lang="el-GR" dirty="0"/>
          </a:p>
        </p:txBody>
      </p:sp>
    </p:spTree>
    <p:extLst>
      <p:ext uri="{BB962C8B-B14F-4D97-AF65-F5344CB8AC3E}">
        <p14:creationId xmlns:p14="http://schemas.microsoft.com/office/powerpoint/2010/main" val="410746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n-US" dirty="0"/>
              <a:t>4</a:t>
            </a:r>
            <a:endParaRPr dirty="0"/>
          </a:p>
        </p:txBody>
      </p:sp>
      <p:sp>
        <p:nvSpPr>
          <p:cNvPr id="288" name="Line"/>
          <p:cNvSpPr/>
          <p:nvPr/>
        </p:nvSpPr>
        <p:spPr>
          <a:xfrm>
            <a:off x="3541222" y="11286755"/>
            <a:ext cx="17755985" cy="0"/>
          </a:xfrm>
          <a:prstGeom prst="line">
            <a:avLst/>
          </a:prstGeom>
          <a:ln w="31750">
            <a:solidFill>
              <a:srgbClr val="E38C19"/>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a:p>
        </p:txBody>
      </p:sp>
      <p:sp>
        <p:nvSpPr>
          <p:cNvPr id="289" name="Lorem ipsum dolor sit amet, consec etur adip iscin elit. Suspe disse place rat, felis in biben dum trist ique."/>
          <p:cNvSpPr txBox="1"/>
          <p:nvPr/>
        </p:nvSpPr>
        <p:spPr>
          <a:xfrm>
            <a:off x="1210618" y="9015232"/>
            <a:ext cx="22278043"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ct val="120000"/>
              </a:lnSpc>
              <a:defRPr sz="5000">
                <a:solidFill>
                  <a:srgbClr val="5E5E5E"/>
                </a:solidFill>
                <a:latin typeface="Arial"/>
                <a:ea typeface="Arial"/>
                <a:cs typeface="Arial"/>
                <a:sym typeface="Arial"/>
              </a:defRPr>
            </a:lvl1pPr>
          </a:lstStyle>
          <a:p>
            <a:pPr algn="ctr"/>
            <a:r>
              <a:rPr lang="el-GR" sz="4000" i="1" dirty="0">
                <a:solidFill>
                  <a:srgbClr val="E38C19"/>
                </a:solidFill>
              </a:rPr>
              <a:t>Σε περίπτωση που το ποσό που δαπανάται για την ολοκλήρωση</a:t>
            </a:r>
            <a:br>
              <a:rPr lang="en-US" sz="4000" i="1" dirty="0">
                <a:solidFill>
                  <a:srgbClr val="E38C19"/>
                </a:solidFill>
              </a:rPr>
            </a:br>
            <a:r>
              <a:rPr lang="el-GR" sz="4000" i="1" dirty="0">
                <a:solidFill>
                  <a:srgbClr val="E38C19"/>
                </a:solidFill>
              </a:rPr>
              <a:t>των εργασιών ανακαίνισης</a:t>
            </a:r>
            <a:r>
              <a:rPr lang="en-US" sz="4000" i="1" dirty="0">
                <a:solidFill>
                  <a:srgbClr val="E38C19"/>
                </a:solidFill>
              </a:rPr>
              <a:t> </a:t>
            </a:r>
            <a:r>
              <a:rPr lang="el-GR" sz="4000" i="1" dirty="0">
                <a:solidFill>
                  <a:srgbClr val="E38C19"/>
                </a:solidFill>
              </a:rPr>
              <a:t>/</a:t>
            </a:r>
            <a:r>
              <a:rPr lang="en-US" sz="4000" i="1" dirty="0">
                <a:solidFill>
                  <a:srgbClr val="E38C19"/>
                </a:solidFill>
              </a:rPr>
              <a:t> </a:t>
            </a:r>
            <a:r>
              <a:rPr lang="el-GR" sz="4000" i="1" dirty="0">
                <a:solidFill>
                  <a:srgbClr val="E38C19"/>
                </a:solidFill>
              </a:rPr>
              <a:t>αναβάθμισης υπερβαίνει του ανώτατου ορίου</a:t>
            </a:r>
            <a:br>
              <a:rPr lang="en-US" sz="4000" i="1" dirty="0">
                <a:solidFill>
                  <a:srgbClr val="E38C19"/>
                </a:solidFill>
              </a:rPr>
            </a:br>
            <a:r>
              <a:rPr lang="el-GR" sz="4000" i="1" dirty="0">
                <a:solidFill>
                  <a:srgbClr val="E38C19"/>
                </a:solidFill>
              </a:rPr>
              <a:t>οικονομικής ενίσχυσης,</a:t>
            </a:r>
            <a:r>
              <a:rPr lang="en-US" sz="4000" i="1" dirty="0">
                <a:solidFill>
                  <a:srgbClr val="E38C19"/>
                </a:solidFill>
              </a:rPr>
              <a:t> </a:t>
            </a:r>
            <a:r>
              <a:rPr lang="el-GR" sz="4000" b="1" i="1" dirty="0">
                <a:solidFill>
                  <a:srgbClr val="E38C19"/>
                </a:solidFill>
              </a:rPr>
              <a:t>το επιπλέον ποσό</a:t>
            </a:r>
            <a:r>
              <a:rPr lang="en-US" sz="4000" b="1" i="1" dirty="0">
                <a:solidFill>
                  <a:srgbClr val="E38C19"/>
                </a:solidFill>
              </a:rPr>
              <a:t> </a:t>
            </a:r>
            <a:r>
              <a:rPr lang="el-GR" sz="4000" b="1" i="1" dirty="0">
                <a:solidFill>
                  <a:srgbClr val="E38C19"/>
                </a:solidFill>
              </a:rPr>
              <a:t>καλύπτεται από ίδιους πόρους.</a:t>
            </a:r>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14109107"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ΥΨΟΣ ΧΟΡΗΓΙΑΣ</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sp>
        <p:nvSpPr>
          <p:cNvPr id="4"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a:extLst>
              <a:ext uri="{FF2B5EF4-FFF2-40B4-BE49-F238E27FC236}">
                <a16:creationId xmlns:a16="http://schemas.microsoft.com/office/drawing/2014/main" id="{4B64EFA7-2FBF-775F-B472-6798E7EA69F6}"/>
              </a:ext>
            </a:extLst>
          </p:cNvPr>
          <p:cNvSpPr txBox="1"/>
          <p:nvPr/>
        </p:nvSpPr>
        <p:spPr>
          <a:xfrm>
            <a:off x="1035772" y="1673235"/>
            <a:ext cx="22627734" cy="1512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a:spcBef>
                <a:spcPts val="3000"/>
              </a:spcBef>
              <a:defRPr spc="64"/>
            </a:pPr>
            <a:r>
              <a:rPr lang="el-GR" sz="4000" i="0" dirty="0"/>
              <a:t>Το </a:t>
            </a:r>
            <a:r>
              <a:rPr lang="el-GR" sz="4000" b="1" i="0" dirty="0">
                <a:solidFill>
                  <a:srgbClr val="2F7788"/>
                </a:solidFill>
              </a:rPr>
              <a:t>ανώτατο όριο της οικονομικής ενίσχυσης </a:t>
            </a:r>
            <a:r>
              <a:rPr lang="el-GR" sz="4000" i="0" dirty="0"/>
              <a:t>για τις επιλέξιμες δαπάνες (ελάχιστη επιλέξιμη δαπάνη είναι </a:t>
            </a:r>
            <a:r>
              <a:rPr lang="el-GR" sz="4000" i="0" spc="64" dirty="0"/>
              <a:t>€5.000</a:t>
            </a:r>
            <a:r>
              <a:rPr lang="el-GR" sz="4000" i="0" dirty="0"/>
              <a:t>) καθορίζεται ως εξής:</a:t>
            </a:r>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39" y="2976435"/>
            <a:ext cx="23389722" cy="5595772"/>
          </a:xfrm>
          <a:prstGeom prst="rect">
            <a:avLst/>
          </a:prstGeom>
        </p:spPr>
      </p:pic>
      <p:sp>
        <p:nvSpPr>
          <p:cNvPr id="1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13" name="Line"/>
          <p:cNvSpPr/>
          <p:nvPr/>
        </p:nvSpPr>
        <p:spPr>
          <a:xfrm>
            <a:off x="3541222" y="9015232"/>
            <a:ext cx="17755985" cy="0"/>
          </a:xfrm>
          <a:prstGeom prst="line">
            <a:avLst/>
          </a:prstGeom>
          <a:ln w="31750">
            <a:solidFill>
              <a:srgbClr val="E38C19"/>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a:p>
        </p:txBody>
      </p:sp>
      <p:sp>
        <p:nvSpPr>
          <p:cNvPr id="2" name="Lorem ipsum dolor sit amet, consec etur adip iscin elit. Suspe disse place rat, felis in biben dum trist ique.">
            <a:extLst>
              <a:ext uri="{FF2B5EF4-FFF2-40B4-BE49-F238E27FC236}">
                <a16:creationId xmlns:a16="http://schemas.microsoft.com/office/drawing/2014/main" id="{0B024EF5-F50A-AA43-2763-8906260DEDC5}"/>
              </a:ext>
            </a:extLst>
          </p:cNvPr>
          <p:cNvSpPr txBox="1"/>
          <p:nvPr/>
        </p:nvSpPr>
        <p:spPr>
          <a:xfrm>
            <a:off x="1301539" y="8260096"/>
            <a:ext cx="22278043" cy="706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ct val="120000"/>
              </a:lnSpc>
              <a:defRPr sz="5000">
                <a:solidFill>
                  <a:srgbClr val="5E5E5E"/>
                </a:solidFill>
                <a:latin typeface="Arial"/>
                <a:ea typeface="Arial"/>
                <a:cs typeface="Arial"/>
                <a:sym typeface="Arial"/>
              </a:defRPr>
            </a:lvl1pPr>
          </a:lstStyle>
          <a:p>
            <a:pPr algn="ctr"/>
            <a:r>
              <a:rPr lang="el-GR" sz="3600" i="1" dirty="0">
                <a:solidFill>
                  <a:srgbClr val="F89F4A"/>
                </a:solidFill>
              </a:rPr>
              <a:t>Πρόσθετα, καλύπτεται το κόστος εξασφάλισης Πιστοποιητικού Ενεργειακής Απόδοσης.</a:t>
            </a:r>
          </a:p>
        </p:txBody>
      </p:sp>
    </p:spTree>
    <p:extLst>
      <p:ext uri="{BB962C8B-B14F-4D97-AF65-F5344CB8AC3E}">
        <p14:creationId xmlns:p14="http://schemas.microsoft.com/office/powerpoint/2010/main" val="4183000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8936984" y="10354105"/>
            <a:ext cx="15700723" cy="3345352"/>
          </a:xfrm>
          <a:prstGeom prst="rect">
            <a:avLst/>
          </a:prstGeom>
          <a:ln w="12700">
            <a:miter lim="400000"/>
          </a:ln>
        </p:spPr>
      </p:pic>
      <p:sp>
        <p:nvSpPr>
          <p:cNvPr id="181"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el-GR" dirty="0"/>
              <a:t>202</a:t>
            </a:r>
            <a:r>
              <a:rPr lang="en-GB" dirty="0"/>
              <a:t>4</a:t>
            </a:r>
            <a:endParaRPr dirty="0"/>
          </a:p>
        </p:txBody>
      </p:sp>
      <p:sp>
        <p:nvSpPr>
          <p:cNvPr id="15" name="headline goes here goes here"/>
          <p:cNvSpPr txBox="1"/>
          <p:nvPr/>
        </p:nvSpPr>
        <p:spPr>
          <a:xfrm>
            <a:off x="610404" y="556804"/>
            <a:ext cx="13384565"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ΕΠΙΛΕΞΙΜΕΣ ΑΙΤΗΣΕΙΣ </a:t>
            </a:r>
          </a:p>
        </p:txBody>
      </p:sp>
      <p:sp>
        <p:nvSpPr>
          <p:cNvPr id="9"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7EF19AB-044F-8C5B-1BAE-C7133F1B65C3}"/>
              </a:ext>
            </a:extLst>
          </p:cNvPr>
          <p:cNvSpPr txBox="1"/>
          <p:nvPr/>
        </p:nvSpPr>
        <p:spPr>
          <a:xfrm>
            <a:off x="1959697" y="3741231"/>
            <a:ext cx="20701366" cy="2318583"/>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4000" i="0" dirty="0">
                <a:solidFill>
                  <a:srgbClr val="5E5E5E"/>
                </a:solidFill>
              </a:rPr>
              <a:t>αφορούν </a:t>
            </a:r>
            <a:r>
              <a:rPr lang="el-GR" sz="4000" b="1" i="0" dirty="0">
                <a:solidFill>
                  <a:srgbClr val="2F7788"/>
                </a:solidFill>
              </a:rPr>
              <a:t>εργασίες ανακαίνισης/αναβάθμισης, οι οποίες ξεκίνησαν </a:t>
            </a:r>
            <a:r>
              <a:rPr lang="el-GR" sz="4000" b="1" dirty="0">
                <a:solidFill>
                  <a:srgbClr val="F89F4A"/>
                </a:solidFill>
              </a:rPr>
              <a:t>μετά τις 24 Οκτωβρίου 2023</a:t>
            </a:r>
            <a:r>
              <a:rPr lang="el-GR" sz="4000" i="0" dirty="0">
                <a:solidFill>
                  <a:srgbClr val="5E5E5E"/>
                </a:solidFill>
              </a:rPr>
              <a:t>, ακόμα και εάν ολοκληρώθηκαν πριν την υποβολή</a:t>
            </a:r>
          </a:p>
          <a:p>
            <a:pPr>
              <a:lnSpc>
                <a:spcPct val="120000"/>
              </a:lnSpc>
            </a:pPr>
            <a:r>
              <a:rPr lang="el-GR" sz="4000" i="0" dirty="0">
                <a:solidFill>
                  <a:srgbClr val="5E5E5E"/>
                </a:solidFill>
              </a:rPr>
              <a:t>της αίτησης, και νοουμένου ότι πληρούνται οι υπόλοιπες προϋποθέσεις του Σχεδίου.</a:t>
            </a:r>
          </a:p>
        </p:txBody>
      </p:sp>
      <p:sp>
        <p:nvSpPr>
          <p:cNvPr id="10" name="Line">
            <a:extLst>
              <a:ext uri="{FF2B5EF4-FFF2-40B4-BE49-F238E27FC236}">
                <a16:creationId xmlns:a16="http://schemas.microsoft.com/office/drawing/2014/main" id="{9267137C-224C-8983-25C5-C0C0D86B4A75}"/>
              </a:ext>
            </a:extLst>
          </p:cNvPr>
          <p:cNvSpPr/>
          <p:nvPr/>
        </p:nvSpPr>
        <p:spPr>
          <a:xfrm flipV="1">
            <a:off x="1959696" y="3645306"/>
            <a:ext cx="19967615"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11" name="Picture 10">
            <a:extLst>
              <a:ext uri="{FF2B5EF4-FFF2-40B4-BE49-F238E27FC236}">
                <a16:creationId xmlns:a16="http://schemas.microsoft.com/office/drawing/2014/main" id="{CDF0C38A-2085-3560-FA3B-5319E60DF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90764" y="1717880"/>
            <a:ext cx="1974632" cy="1980118"/>
          </a:xfrm>
          <a:prstGeom prst="rect">
            <a:avLst/>
          </a:prstGeom>
        </p:spPr>
      </p:pic>
      <p:sp>
        <p:nvSpPr>
          <p:cNvPr id="1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7EF19AB-044F-8C5B-1BAE-C7133F1B65C3}"/>
              </a:ext>
            </a:extLst>
          </p:cNvPr>
          <p:cNvSpPr txBox="1"/>
          <p:nvPr/>
        </p:nvSpPr>
        <p:spPr>
          <a:xfrm>
            <a:off x="1920787" y="8356094"/>
            <a:ext cx="20325451" cy="2318583"/>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4000" i="0" dirty="0">
                <a:solidFill>
                  <a:srgbClr val="5E5E5E"/>
                </a:solidFill>
              </a:rPr>
              <a:t>αφορούν </a:t>
            </a:r>
            <a:r>
              <a:rPr lang="el-GR" sz="4000" b="1" i="0" dirty="0">
                <a:solidFill>
                  <a:srgbClr val="2F7788"/>
                </a:solidFill>
              </a:rPr>
              <a:t>εργασίες ανακαίνισης/αναβάθμισης, οι οποίες θα ξεκινήσουν μετά</a:t>
            </a:r>
            <a:br>
              <a:rPr lang="en-US" sz="4000" b="1" i="0" dirty="0">
                <a:solidFill>
                  <a:srgbClr val="2F7788"/>
                </a:solidFill>
              </a:rPr>
            </a:br>
            <a:r>
              <a:rPr lang="el-GR" sz="4000" b="1" i="0" dirty="0">
                <a:solidFill>
                  <a:srgbClr val="2F7788"/>
                </a:solidFill>
              </a:rPr>
              <a:t>την υποβολή της αίτησης</a:t>
            </a:r>
            <a:r>
              <a:rPr lang="el-GR" sz="4000" i="0" dirty="0">
                <a:solidFill>
                  <a:srgbClr val="5E5E5E"/>
                </a:solidFill>
              </a:rPr>
              <a:t>, νοουμένου ότι αυτές θα </a:t>
            </a:r>
            <a:r>
              <a:rPr lang="el-GR" sz="4000" b="1" i="0" dirty="0">
                <a:solidFill>
                  <a:srgbClr val="2F7788"/>
                </a:solidFill>
              </a:rPr>
              <a:t>ολοκληρωθούν το αργότερο</a:t>
            </a:r>
          </a:p>
          <a:p>
            <a:pPr>
              <a:lnSpc>
                <a:spcPct val="120000"/>
              </a:lnSpc>
            </a:pPr>
            <a:r>
              <a:rPr lang="el-GR" sz="4000" b="1" dirty="0">
                <a:solidFill>
                  <a:srgbClr val="F89F4A"/>
                </a:solidFill>
              </a:rPr>
              <a:t>εντός έξι μηνών</a:t>
            </a:r>
            <a:r>
              <a:rPr lang="el-GR" sz="4000" b="1" i="0" dirty="0">
                <a:solidFill>
                  <a:srgbClr val="2F7788"/>
                </a:solidFill>
              </a:rPr>
              <a:t> </a:t>
            </a:r>
            <a:r>
              <a:rPr lang="el-GR" sz="4000" i="0" dirty="0">
                <a:solidFill>
                  <a:srgbClr val="5E5E5E"/>
                </a:solidFill>
              </a:rPr>
              <a:t>από την ημερομηνία έγκρισης της πρότασης.</a:t>
            </a:r>
          </a:p>
        </p:txBody>
      </p:sp>
      <p:sp>
        <p:nvSpPr>
          <p:cNvPr id="2" name="01/…">
            <a:extLst>
              <a:ext uri="{FF2B5EF4-FFF2-40B4-BE49-F238E27FC236}">
                <a16:creationId xmlns:a16="http://schemas.microsoft.com/office/drawing/2014/main" id="{32A36FE3-5493-FD17-8836-4EBB0F331512}"/>
              </a:ext>
            </a:extLst>
          </p:cNvPr>
          <p:cNvSpPr txBox="1"/>
          <p:nvPr/>
        </p:nvSpPr>
        <p:spPr>
          <a:xfrm>
            <a:off x="1959696" y="2591403"/>
            <a:ext cx="905343" cy="957979"/>
          </a:xfrm>
          <a:prstGeom prst="rect">
            <a:avLst/>
          </a:prstGeom>
          <a:ln w="12700">
            <a:miter lim="400000"/>
          </a:ln>
        </p:spPr>
        <p:txBody>
          <a:bodyPr wrap="squar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4000" b="1" i="1" spc="150" dirty="0">
                <a:solidFill>
                  <a:srgbClr val="307687"/>
                </a:solidFill>
                <a:latin typeface="Arial" panose="020B0604020202020204"/>
                <a:ea typeface="Arial" panose="020B0604020202020204"/>
                <a:cs typeface="Arial" panose="020B0604020202020204"/>
                <a:sym typeface="Arial" panose="020B0604020202020204"/>
              </a:rPr>
              <a:t>01</a:t>
            </a:r>
            <a:r>
              <a:rPr lang="en-US" sz="4000" b="1" i="1" spc="150" dirty="0">
                <a:solidFill>
                  <a:srgbClr val="307687"/>
                </a:solidFill>
                <a:latin typeface="Arial" panose="020B0604020202020204"/>
                <a:ea typeface="Arial" panose="020B0604020202020204"/>
                <a:cs typeface="Arial" panose="020B0604020202020204"/>
                <a:sym typeface="Arial" panose="020B0604020202020204"/>
              </a:rPr>
              <a:t>/</a:t>
            </a:r>
            <a:endParaRPr lang="el-GR" sz="4000" b="1" i="1" spc="150" dirty="0">
              <a:solidFill>
                <a:srgbClr val="307687"/>
              </a:solidFill>
              <a:latin typeface="Arial" panose="020B0604020202020204"/>
              <a:ea typeface="Arial" panose="020B0604020202020204"/>
              <a:cs typeface="Arial" panose="020B0604020202020204"/>
              <a:sym typeface="Arial" panose="020B0604020202020204"/>
            </a:endParaRPr>
          </a:p>
        </p:txBody>
      </p:sp>
      <p:sp>
        <p:nvSpPr>
          <p:cNvPr id="3" name="01/…">
            <a:extLst>
              <a:ext uri="{FF2B5EF4-FFF2-40B4-BE49-F238E27FC236}">
                <a16:creationId xmlns:a16="http://schemas.microsoft.com/office/drawing/2014/main" id="{246B23BD-04D8-959A-0971-6679B9EE4005}"/>
              </a:ext>
            </a:extLst>
          </p:cNvPr>
          <p:cNvSpPr txBox="1"/>
          <p:nvPr/>
        </p:nvSpPr>
        <p:spPr>
          <a:xfrm>
            <a:off x="1959696" y="7276585"/>
            <a:ext cx="905343" cy="957979"/>
          </a:xfrm>
          <a:prstGeom prst="rect">
            <a:avLst/>
          </a:prstGeom>
          <a:ln w="12700">
            <a:miter lim="400000"/>
          </a:ln>
        </p:spPr>
        <p:txBody>
          <a:bodyPr wrap="squar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4000" b="1" i="1" spc="150" dirty="0">
                <a:solidFill>
                  <a:srgbClr val="307687"/>
                </a:solidFill>
                <a:latin typeface="Arial" panose="020B0604020202020204"/>
                <a:ea typeface="Arial" panose="020B0604020202020204"/>
                <a:cs typeface="Arial" panose="020B0604020202020204"/>
                <a:sym typeface="Arial" panose="020B0604020202020204"/>
              </a:rPr>
              <a:t>02</a:t>
            </a:r>
            <a:r>
              <a:rPr lang="en-US" sz="4000" b="1" i="1" spc="150" dirty="0">
                <a:solidFill>
                  <a:srgbClr val="307687"/>
                </a:solidFill>
                <a:latin typeface="Arial" panose="020B0604020202020204"/>
                <a:ea typeface="Arial" panose="020B0604020202020204"/>
                <a:cs typeface="Arial" panose="020B0604020202020204"/>
                <a:sym typeface="Arial" panose="020B0604020202020204"/>
              </a:rPr>
              <a:t>/</a:t>
            </a:r>
            <a:endParaRPr lang="el-GR" sz="4000" b="1" i="1" spc="150" dirty="0">
              <a:solidFill>
                <a:srgbClr val="307687"/>
              </a:solidFill>
              <a:latin typeface="Arial" panose="020B0604020202020204"/>
              <a:ea typeface="Arial" panose="020B0604020202020204"/>
              <a:cs typeface="Arial" panose="020B0604020202020204"/>
              <a:sym typeface="Arial" panose="020B0604020202020204"/>
            </a:endParaRPr>
          </a:p>
        </p:txBody>
      </p:sp>
      <p:sp>
        <p:nvSpPr>
          <p:cNvPr id="1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a:t>ΥΠΟΥΡΓΕΙΟ ΕΣΩΤΕΡΙΚΩΝ</a:t>
            </a:r>
            <a:endParaRPr lang="el-GR" dirty="0"/>
          </a:p>
        </p:txBody>
      </p:sp>
      <p:pic>
        <p:nvPicPr>
          <p:cNvPr id="20" name="Picture 19">
            <a:extLst>
              <a:ext uri="{FF2B5EF4-FFF2-40B4-BE49-F238E27FC236}">
                <a16:creationId xmlns:a16="http://schemas.microsoft.com/office/drawing/2014/main" id="{CDF0C38A-2085-3560-FA3B-5319E60DF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8441" y="6322664"/>
            <a:ext cx="1639278" cy="1980118"/>
          </a:xfrm>
          <a:prstGeom prst="rect">
            <a:avLst/>
          </a:prstGeom>
        </p:spPr>
      </p:pic>
      <p:sp>
        <p:nvSpPr>
          <p:cNvPr id="5" name="Line">
            <a:extLst>
              <a:ext uri="{FF2B5EF4-FFF2-40B4-BE49-F238E27FC236}">
                <a16:creationId xmlns:a16="http://schemas.microsoft.com/office/drawing/2014/main" id="{0EAD79A9-A0BE-9D0C-2619-56790C3FE540}"/>
              </a:ext>
            </a:extLst>
          </p:cNvPr>
          <p:cNvSpPr/>
          <p:nvPr/>
        </p:nvSpPr>
        <p:spPr>
          <a:xfrm flipV="1">
            <a:off x="1959696" y="8345322"/>
            <a:ext cx="19967615"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1228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n-US" dirty="0"/>
              <a:t>4</a:t>
            </a:r>
            <a:endParaRPr dirty="0"/>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14109107"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ΥΠΟΧΡΕΩΣΗ ΕΝΟΙΚΙΑΣΗΣ – ΥΨΟΣ ΕΝΟΙΚΙΟΥ</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12" name="Subtitle here">
            <a:extLst>
              <a:ext uri="{FF2B5EF4-FFF2-40B4-BE49-F238E27FC236}">
                <a16:creationId xmlns:a16="http://schemas.microsoft.com/office/drawing/2014/main" id="{6D60C7DA-B5A0-9265-67DA-BBF04F540AFF}"/>
              </a:ext>
            </a:extLst>
          </p:cNvPr>
          <p:cNvSpPr txBox="1"/>
          <p:nvPr/>
        </p:nvSpPr>
        <p:spPr>
          <a:xfrm>
            <a:off x="860929" y="1372328"/>
            <a:ext cx="21255152" cy="145680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4400" dirty="0">
                <a:latin typeface="Arial" panose="020B0604020202020204" pitchFamily="34" charset="0"/>
                <a:cs typeface="Arial" panose="020B0604020202020204" pitchFamily="34" charset="0"/>
              </a:rPr>
              <a:t>Το ύψος του ενοικίου που θα ορίζεται ως προσιτό ενοίκιο,</a:t>
            </a:r>
          </a:p>
          <a:p>
            <a:r>
              <a:rPr lang="el-GR" sz="4400" dirty="0">
                <a:latin typeface="Arial" panose="020B0604020202020204" pitchFamily="34" charset="0"/>
                <a:cs typeface="Arial" panose="020B0604020202020204" pitchFamily="34" charset="0"/>
              </a:rPr>
              <a:t>θα αποτελεί το μέγιστο επιτρεπόμενο ενοίκιο και θα καθορίζεται:</a:t>
            </a:r>
          </a:p>
        </p:txBody>
      </p:sp>
      <p:sp>
        <p:nvSpPr>
          <p:cNvPr id="28" name="01/…">
            <a:extLst>
              <a:ext uri="{FF2B5EF4-FFF2-40B4-BE49-F238E27FC236}">
                <a16:creationId xmlns:a16="http://schemas.microsoft.com/office/drawing/2014/main" id="{9ED81A21-BFD5-5836-BD0E-960958980623}"/>
              </a:ext>
            </a:extLst>
          </p:cNvPr>
          <p:cNvSpPr txBox="1"/>
          <p:nvPr/>
        </p:nvSpPr>
        <p:spPr>
          <a:xfrm>
            <a:off x="13604759" y="4398132"/>
            <a:ext cx="815929"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29"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3554434" y="5450030"/>
            <a:ext cx="9603753" cy="204158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με βάση τον τύπο της οικιστικής μονάδας</a:t>
            </a:r>
            <a:br>
              <a:rPr lang="en-US" sz="3500" i="0" dirty="0">
                <a:solidFill>
                  <a:srgbClr val="5E5E5E"/>
                </a:solidFill>
              </a:rPr>
            </a:br>
            <a:r>
              <a:rPr lang="el-GR" sz="3500" i="0" dirty="0">
                <a:solidFill>
                  <a:srgbClr val="5E5E5E"/>
                </a:solidFill>
              </a:rPr>
              <a:t>(ενός, δύο ή τριών υπνοδωματίων,</a:t>
            </a:r>
            <a:endParaRPr lang="en-US" sz="3500" i="0" dirty="0">
              <a:solidFill>
                <a:srgbClr val="5E5E5E"/>
              </a:solidFill>
            </a:endParaRPr>
          </a:p>
          <a:p>
            <a:pPr>
              <a:lnSpc>
                <a:spcPct val="120000"/>
              </a:lnSpc>
            </a:pPr>
            <a:r>
              <a:rPr lang="el-GR" sz="3500" i="0" dirty="0">
                <a:solidFill>
                  <a:srgbClr val="5E5E5E"/>
                </a:solidFill>
              </a:rPr>
              <a:t>διαμέρισμα ή οικία και ανά τ.μ.)</a:t>
            </a:r>
          </a:p>
        </p:txBody>
      </p:sp>
      <p:pic>
        <p:nvPicPr>
          <p:cNvPr id="31" name="Picture 30">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2372" y="3262289"/>
            <a:ext cx="1676154" cy="2030194"/>
          </a:xfrm>
          <a:prstGeom prst="rect">
            <a:avLst/>
          </a:prstGeom>
        </p:spPr>
      </p:pic>
      <p:sp>
        <p:nvSpPr>
          <p:cNvPr id="32" name="01/…">
            <a:extLst>
              <a:ext uri="{FF2B5EF4-FFF2-40B4-BE49-F238E27FC236}">
                <a16:creationId xmlns:a16="http://schemas.microsoft.com/office/drawing/2014/main" id="{9ED81A21-BFD5-5836-BD0E-960958980623}"/>
              </a:ext>
            </a:extLst>
          </p:cNvPr>
          <p:cNvSpPr txBox="1"/>
          <p:nvPr/>
        </p:nvSpPr>
        <p:spPr>
          <a:xfrm>
            <a:off x="13604759" y="7988530"/>
            <a:ext cx="815929"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4</a:t>
            </a:r>
            <a:r>
              <a:rPr sz="4000" b="1" i="1" dirty="0">
                <a:solidFill>
                  <a:srgbClr val="307687"/>
                </a:solidFill>
              </a:rPr>
              <a:t>/</a:t>
            </a:r>
            <a:endParaRPr lang="el-GR" sz="4000" b="1" i="1" dirty="0">
              <a:solidFill>
                <a:srgbClr val="307687"/>
              </a:solidFill>
            </a:endParaRPr>
          </a:p>
        </p:txBody>
      </p:sp>
      <p:sp>
        <p:nvSpPr>
          <p:cNvPr id="3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3554434" y="9040428"/>
            <a:ext cx="10128526" cy="1982146"/>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με βάση το μέσο αγοραίο ενοίκιο,</a:t>
            </a:r>
            <a:r>
              <a:rPr lang="en-GB" sz="3500" i="0" dirty="0">
                <a:solidFill>
                  <a:srgbClr val="5E5E5E"/>
                </a:solidFill>
              </a:rPr>
              <a:t> </a:t>
            </a:r>
            <a:r>
              <a:rPr lang="el-GR" sz="3500" i="0" dirty="0">
                <a:solidFill>
                  <a:srgbClr val="5E5E5E"/>
                </a:solidFill>
              </a:rPr>
              <a:t>ως</a:t>
            </a:r>
            <a:r>
              <a:rPr lang="en-GB" sz="3500" i="0" dirty="0">
                <a:solidFill>
                  <a:srgbClr val="5E5E5E"/>
                </a:solidFill>
              </a:rPr>
              <a:t> </a:t>
            </a:r>
            <a:r>
              <a:rPr lang="el-GR" sz="3500" i="0" dirty="0">
                <a:solidFill>
                  <a:srgbClr val="5E5E5E"/>
                </a:solidFill>
              </a:rPr>
              <a:t>θα υπολογίζεται από το Τμήμα Κτηματολογίου</a:t>
            </a:r>
            <a:br>
              <a:rPr lang="en-GB" sz="3500" i="0" dirty="0">
                <a:solidFill>
                  <a:srgbClr val="5E5E5E"/>
                </a:solidFill>
              </a:rPr>
            </a:br>
            <a:r>
              <a:rPr lang="el-GR" sz="3500" i="0" dirty="0">
                <a:solidFill>
                  <a:srgbClr val="5E5E5E"/>
                </a:solidFill>
              </a:rPr>
              <a:t>και Χωρομετρίας, μειωμένο κατά 30%</a:t>
            </a:r>
          </a:p>
        </p:txBody>
      </p:sp>
      <p:sp>
        <p:nvSpPr>
          <p:cNvPr id="34" name="Line">
            <a:extLst>
              <a:ext uri="{FF2B5EF4-FFF2-40B4-BE49-F238E27FC236}">
                <a16:creationId xmlns:a16="http://schemas.microsoft.com/office/drawing/2014/main" id="{8A72CB1E-DC88-FD11-773C-42C26D47F0D6}"/>
              </a:ext>
            </a:extLst>
          </p:cNvPr>
          <p:cNvSpPr/>
          <p:nvPr/>
        </p:nvSpPr>
        <p:spPr>
          <a:xfrm flipV="1">
            <a:off x="13554436" y="8887388"/>
            <a:ext cx="8596362"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35" name="Picture 34">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5111" y="6971312"/>
            <a:ext cx="1883415" cy="1790708"/>
          </a:xfrm>
          <a:prstGeom prst="rect">
            <a:avLst/>
          </a:prstGeom>
        </p:spPr>
      </p:pic>
      <p:sp>
        <p:nvSpPr>
          <p:cNvPr id="36" name="Line">
            <a:extLst>
              <a:ext uri="{FF2B5EF4-FFF2-40B4-BE49-F238E27FC236}">
                <a16:creationId xmlns:a16="http://schemas.microsoft.com/office/drawing/2014/main" id="{8A72CB1E-DC88-FD11-773C-42C26D47F0D6}"/>
              </a:ext>
            </a:extLst>
          </p:cNvPr>
          <p:cNvSpPr/>
          <p:nvPr/>
        </p:nvSpPr>
        <p:spPr>
          <a:xfrm flipV="1">
            <a:off x="13554436" y="5307280"/>
            <a:ext cx="8596362"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37" name="01/…">
            <a:extLst>
              <a:ext uri="{FF2B5EF4-FFF2-40B4-BE49-F238E27FC236}">
                <a16:creationId xmlns:a16="http://schemas.microsoft.com/office/drawing/2014/main" id="{9ED81A21-BFD5-5836-BD0E-960958980623}"/>
              </a:ext>
            </a:extLst>
          </p:cNvPr>
          <p:cNvSpPr txBox="1"/>
          <p:nvPr/>
        </p:nvSpPr>
        <p:spPr>
          <a:xfrm>
            <a:off x="2554468" y="4398132"/>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2504143" y="5450030"/>
            <a:ext cx="9603753" cy="748923"/>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από το Υπουργείο Εσωτερικών</a:t>
            </a:r>
          </a:p>
        </p:txBody>
      </p:sp>
      <p:pic>
        <p:nvPicPr>
          <p:cNvPr id="39" name="Picture 38">
            <a:extLst>
              <a:ext uri="{FF2B5EF4-FFF2-40B4-BE49-F238E27FC236}">
                <a16:creationId xmlns:a16="http://schemas.microsoft.com/office/drawing/2014/main" id="{83C9440F-AFCD-4B45-B0FF-A01A1B4D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674" y="3488212"/>
            <a:ext cx="1661413" cy="1666029"/>
          </a:xfrm>
          <a:prstGeom prst="rect">
            <a:avLst/>
          </a:prstGeom>
        </p:spPr>
      </p:pic>
      <p:sp>
        <p:nvSpPr>
          <p:cNvPr id="40" name="01/…">
            <a:extLst>
              <a:ext uri="{FF2B5EF4-FFF2-40B4-BE49-F238E27FC236}">
                <a16:creationId xmlns:a16="http://schemas.microsoft.com/office/drawing/2014/main" id="{9ED81A21-BFD5-5836-BD0E-960958980623}"/>
              </a:ext>
            </a:extLst>
          </p:cNvPr>
          <p:cNvSpPr txBox="1"/>
          <p:nvPr/>
        </p:nvSpPr>
        <p:spPr>
          <a:xfrm>
            <a:off x="2554468" y="7988530"/>
            <a:ext cx="815929"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4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2504143" y="9040428"/>
            <a:ext cx="9245443" cy="133581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ανά επιλέξιμη περιοχή του Σχεδίου (αστικές και </a:t>
            </a:r>
            <a:r>
              <a:rPr lang="el-GR" sz="3500" i="0" dirty="0" err="1">
                <a:solidFill>
                  <a:srgbClr val="5E5E5E"/>
                </a:solidFill>
              </a:rPr>
              <a:t>περιαστικές</a:t>
            </a:r>
            <a:r>
              <a:rPr lang="el-GR" sz="3500" i="0" dirty="0">
                <a:solidFill>
                  <a:srgbClr val="5E5E5E"/>
                </a:solidFill>
              </a:rPr>
              <a:t> περιοχές)</a:t>
            </a:r>
          </a:p>
        </p:txBody>
      </p:sp>
      <p:sp>
        <p:nvSpPr>
          <p:cNvPr id="42" name="Line">
            <a:extLst>
              <a:ext uri="{FF2B5EF4-FFF2-40B4-BE49-F238E27FC236}">
                <a16:creationId xmlns:a16="http://schemas.microsoft.com/office/drawing/2014/main" id="{8A72CB1E-DC88-FD11-773C-42C26D47F0D6}"/>
              </a:ext>
            </a:extLst>
          </p:cNvPr>
          <p:cNvSpPr/>
          <p:nvPr/>
        </p:nvSpPr>
        <p:spPr>
          <a:xfrm flipV="1">
            <a:off x="2504145" y="8887388"/>
            <a:ext cx="8596362"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43" name="Picture 42">
            <a:extLst>
              <a:ext uri="{FF2B5EF4-FFF2-40B4-BE49-F238E27FC236}">
                <a16:creationId xmlns:a16="http://schemas.microsoft.com/office/drawing/2014/main" id="{83C9440F-AFCD-4B45-B0FF-A01A1B4D44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6984" y="7052965"/>
            <a:ext cx="2126054" cy="1871130"/>
          </a:xfrm>
          <a:prstGeom prst="rect">
            <a:avLst/>
          </a:prstGeom>
        </p:spPr>
      </p:pic>
      <p:sp>
        <p:nvSpPr>
          <p:cNvPr id="44" name="Line">
            <a:extLst>
              <a:ext uri="{FF2B5EF4-FFF2-40B4-BE49-F238E27FC236}">
                <a16:creationId xmlns:a16="http://schemas.microsoft.com/office/drawing/2014/main" id="{8A72CB1E-DC88-FD11-773C-42C26D47F0D6}"/>
              </a:ext>
            </a:extLst>
          </p:cNvPr>
          <p:cNvSpPr/>
          <p:nvPr/>
        </p:nvSpPr>
        <p:spPr>
          <a:xfrm flipV="1">
            <a:off x="2504145" y="5307280"/>
            <a:ext cx="8596362"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45"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2487275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l-GR" dirty="0"/>
              <a:t>4</a:t>
            </a:r>
            <a:endParaRPr dirty="0"/>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14109107"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ΔΙΚΑΙΟΥΧΟΙ ΙΔΙΟΚΤΗΤΕΣ</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sp>
        <p:nvSpPr>
          <p:cNvPr id="4"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a:extLst>
              <a:ext uri="{FF2B5EF4-FFF2-40B4-BE49-F238E27FC236}">
                <a16:creationId xmlns:a16="http://schemas.microsoft.com/office/drawing/2014/main" id="{4B64EFA7-2FBF-775F-B472-6798E7EA69F6}"/>
              </a:ext>
            </a:extLst>
          </p:cNvPr>
          <p:cNvSpPr txBox="1"/>
          <p:nvPr/>
        </p:nvSpPr>
        <p:spPr>
          <a:xfrm>
            <a:off x="2024251" y="2565138"/>
            <a:ext cx="20944238" cy="7520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a:spcBef>
                <a:spcPts val="3000"/>
              </a:spcBef>
              <a:defRPr spc="64"/>
            </a:pPr>
            <a:r>
              <a:rPr lang="el-GR" sz="4000" i="0" dirty="0"/>
              <a:t>Δυνητικοί δικαιούχοι ιδιοκτήτες είναι </a:t>
            </a:r>
            <a:r>
              <a:rPr lang="el-GR" sz="4000" b="1" i="0" dirty="0">
                <a:solidFill>
                  <a:srgbClr val="2F7788"/>
                </a:solidFill>
              </a:rPr>
              <a:t>φυσικά ή/και νομικά πρόσωπα, ιδιοκτήτες αδρανών/κενών/σε αχρησία οικιστικών μονάδων</a:t>
            </a:r>
            <a:r>
              <a:rPr lang="el-GR" sz="4000" i="0" dirty="0"/>
              <a:t>, που θα πραγματοποιήσουν ανακαινίσεις/αναβαθμίσεις στις εν λόγω οικιστικές μονάδες.</a:t>
            </a:r>
          </a:p>
          <a:p>
            <a:pPr>
              <a:spcBef>
                <a:spcPts val="3000"/>
              </a:spcBef>
              <a:defRPr spc="64"/>
            </a:pPr>
            <a:r>
              <a:rPr lang="el-GR" sz="4000" i="0" dirty="0"/>
              <a:t>Ιδιοκτήτης δύναται να συμμετάσχει στο Σχέδιο για </a:t>
            </a:r>
            <a:r>
              <a:rPr lang="el-GR" sz="4000" b="1" i="0" dirty="0">
                <a:solidFill>
                  <a:srgbClr val="2F7788"/>
                </a:solidFill>
              </a:rPr>
              <a:t>περισσότερες από μία οικιστικές μονάδες, συμπληρώνοντας ξεχωριστή αίτηση</a:t>
            </a:r>
            <a:r>
              <a:rPr lang="el-GR" sz="4000" i="0" dirty="0"/>
              <a:t>.</a:t>
            </a:r>
            <a:endParaRPr lang="en-US" sz="4000" i="0" dirty="0"/>
          </a:p>
          <a:p>
            <a:pPr>
              <a:spcBef>
                <a:spcPts val="3000"/>
              </a:spcBef>
              <a:defRPr spc="64"/>
            </a:pPr>
            <a:r>
              <a:rPr lang="el-GR" sz="4000" i="0" dirty="0"/>
              <a:t>Σε περίπτωση </a:t>
            </a:r>
            <a:r>
              <a:rPr lang="el-GR" sz="4000" b="1" i="0" dirty="0">
                <a:solidFill>
                  <a:srgbClr val="2F7788"/>
                </a:solidFill>
              </a:rPr>
              <a:t>συνιδιοκτησίας</a:t>
            </a:r>
            <a:r>
              <a:rPr lang="el-GR" sz="4000" i="0" dirty="0"/>
              <a:t> στην οικιστική μονάδα ή </a:t>
            </a:r>
            <a:r>
              <a:rPr lang="el-GR" sz="4000" b="1" i="0" dirty="0">
                <a:solidFill>
                  <a:srgbClr val="2F7788"/>
                </a:solidFill>
              </a:rPr>
              <a:t>ύπαρξης προσώπων που κατέχουν επικαρπία</a:t>
            </a:r>
            <a:r>
              <a:rPr lang="el-GR" sz="4000" i="0" dirty="0"/>
              <a:t>, απαιτείται κατά την υποβολή της αίτησης</a:t>
            </a:r>
            <a:r>
              <a:rPr lang="el-GR" sz="4000" b="1" i="0" dirty="0">
                <a:solidFill>
                  <a:srgbClr val="2F7788"/>
                </a:solidFill>
              </a:rPr>
              <a:t> ειδικού πληρεξούσιου εγγράφου</a:t>
            </a:r>
            <a:r>
              <a:rPr lang="el-GR" sz="4000" i="0" dirty="0"/>
              <a:t>,</a:t>
            </a:r>
            <a:r>
              <a:rPr lang="en-US" sz="4000" i="0" dirty="0"/>
              <a:t> </a:t>
            </a:r>
            <a:r>
              <a:rPr lang="el-GR" sz="4000" i="0" dirty="0"/>
              <a:t>με το οποίο δηλώνεται ρητά η συγκατάθεση όλων των συνιδιοκτητών / επικαρπωτών, εξουσιοδοτώντας έναν/μια εξ αυτών να υποβάλει αίτηση εκ μέρους όλων.</a:t>
            </a:r>
          </a:p>
        </p:txBody>
      </p:sp>
      <p:sp>
        <p:nvSpPr>
          <p:cNvPr id="7" name="01/…">
            <a:extLst>
              <a:ext uri="{FF2B5EF4-FFF2-40B4-BE49-F238E27FC236}">
                <a16:creationId xmlns:a16="http://schemas.microsoft.com/office/drawing/2014/main" id="{958F143E-A080-A9FC-F09C-32623E60C8FA}"/>
              </a:ext>
            </a:extLst>
          </p:cNvPr>
          <p:cNvSpPr txBox="1"/>
          <p:nvPr/>
        </p:nvSpPr>
        <p:spPr>
          <a:xfrm>
            <a:off x="1031408" y="2370141"/>
            <a:ext cx="873597"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01/</a:t>
            </a:r>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6" name="01/…">
            <a:extLst>
              <a:ext uri="{FF2B5EF4-FFF2-40B4-BE49-F238E27FC236}">
                <a16:creationId xmlns:a16="http://schemas.microsoft.com/office/drawing/2014/main" id="{9DB17458-147F-2DA8-B29B-79F7A53D14FA}"/>
              </a:ext>
            </a:extLst>
          </p:cNvPr>
          <p:cNvSpPr txBox="1"/>
          <p:nvPr/>
        </p:nvSpPr>
        <p:spPr>
          <a:xfrm>
            <a:off x="1031409" y="4983558"/>
            <a:ext cx="873597"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a:t>
            </a:r>
            <a:r>
              <a:rPr lang="en-GB" sz="4000" b="1" i="1" spc="150" dirty="0">
                <a:solidFill>
                  <a:srgbClr val="307687"/>
                </a:solidFill>
                <a:latin typeface="Arial" panose="020B0604020202020204"/>
                <a:ea typeface="Arial" panose="020B0604020202020204"/>
                <a:cs typeface="Arial" panose="020B0604020202020204"/>
                <a:sym typeface="Arial" panose="020B0604020202020204"/>
              </a:rPr>
              <a:t>2</a:t>
            </a:r>
            <a:r>
              <a:rPr sz="4000" b="1"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10" name="01/…">
            <a:extLst>
              <a:ext uri="{FF2B5EF4-FFF2-40B4-BE49-F238E27FC236}">
                <a16:creationId xmlns:a16="http://schemas.microsoft.com/office/drawing/2014/main" id="{A1D67F22-F709-6DD8-3D57-7B846EFBC65C}"/>
              </a:ext>
            </a:extLst>
          </p:cNvPr>
          <p:cNvSpPr txBox="1"/>
          <p:nvPr/>
        </p:nvSpPr>
        <p:spPr>
          <a:xfrm>
            <a:off x="1031409" y="6788819"/>
            <a:ext cx="873597"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a:t>
            </a:r>
            <a:r>
              <a:rPr lang="en-GB" sz="4000" b="1" i="1" spc="150" dirty="0">
                <a:solidFill>
                  <a:srgbClr val="307687"/>
                </a:solidFill>
                <a:latin typeface="Arial" panose="020B0604020202020204"/>
                <a:ea typeface="Arial" panose="020B0604020202020204"/>
                <a:cs typeface="Arial" panose="020B0604020202020204"/>
                <a:sym typeface="Arial" panose="020B0604020202020204"/>
              </a:rPr>
              <a:t>3</a:t>
            </a:r>
            <a:r>
              <a:rPr sz="4000" b="1"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13"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Tree>
    <p:extLst>
      <p:ext uri="{BB962C8B-B14F-4D97-AF65-F5344CB8AC3E}">
        <p14:creationId xmlns:p14="http://schemas.microsoft.com/office/powerpoint/2010/main" val="224667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8" name="headline goes here goes here"/>
          <p:cNvSpPr txBox="1"/>
          <p:nvPr/>
        </p:nvSpPr>
        <p:spPr>
          <a:xfrm>
            <a:off x="610403" y="556804"/>
            <a:ext cx="23202907"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Προϋποθεσεις ενταξης οικιστικης μοναδας στο Σχεδιο</a:t>
            </a:r>
          </a:p>
        </p:txBody>
      </p:sp>
      <p:sp>
        <p:nvSpPr>
          <p:cNvPr id="1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2" name="Subtitle here">
            <a:extLst>
              <a:ext uri="{FF2B5EF4-FFF2-40B4-BE49-F238E27FC236}">
                <a16:creationId xmlns:a16="http://schemas.microsoft.com/office/drawing/2014/main" id="{E53F1C83-EB56-4038-EFA3-2A137D44440C}"/>
              </a:ext>
            </a:extLst>
          </p:cNvPr>
          <p:cNvSpPr txBox="1"/>
          <p:nvPr/>
        </p:nvSpPr>
        <p:spPr>
          <a:xfrm>
            <a:off x="1568787" y="1494569"/>
            <a:ext cx="21246426" cy="1005281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kern="0" dirty="0">
                <a:solidFill>
                  <a:srgbClr val="5E5E5E"/>
                </a:solidFill>
                <a:latin typeface="Arial" panose="020B0604020202020204" pitchFamily="34" charset="0"/>
                <a:cs typeface="Arial" panose="020B0604020202020204" pitchFamily="34" charset="0"/>
              </a:rPr>
              <a:t>Η οικιστική μονάδα θα πρέπει να αναφέρεται ως κενή/αδρανής/σε αχρησία για </a:t>
            </a:r>
            <a:r>
              <a:rPr lang="el-GR" sz="4000" b="1" kern="0" dirty="0">
                <a:solidFill>
                  <a:srgbClr val="307687"/>
                </a:solidFill>
                <a:latin typeface="Arial" panose="020B0604020202020204" pitchFamily="34" charset="0"/>
                <a:cs typeface="Arial" panose="020B0604020202020204" pitchFamily="34" charset="0"/>
              </a:rPr>
              <a:t>τους τελευταίους </a:t>
            </a:r>
            <a:r>
              <a:rPr lang="el-GR" sz="4000" b="1" i="1" kern="0" dirty="0">
                <a:solidFill>
                  <a:srgbClr val="F89F4A"/>
                </a:solidFill>
                <a:latin typeface="Arial" panose="020B0604020202020204" pitchFamily="34" charset="0"/>
                <a:cs typeface="Arial" panose="020B0604020202020204" pitchFamily="34" charset="0"/>
              </a:rPr>
              <a:t>τουλάχιστον 12 μήνες </a:t>
            </a:r>
            <a:r>
              <a:rPr lang="el-GR" sz="4000" b="1" kern="0" dirty="0">
                <a:solidFill>
                  <a:srgbClr val="307687"/>
                </a:solidFill>
                <a:latin typeface="Arial" panose="020B0604020202020204" pitchFamily="34" charset="0"/>
                <a:cs typeface="Arial" panose="020B0604020202020204" pitchFamily="34" charset="0"/>
              </a:rPr>
              <a:t>που προηγούνται της ημερομηνίας εξαγγελίας</a:t>
            </a:r>
            <a:br>
              <a:rPr lang="el-GR" sz="4000" b="1" kern="0" dirty="0">
                <a:solidFill>
                  <a:srgbClr val="307687"/>
                </a:solidFill>
                <a:latin typeface="Arial" panose="020B0604020202020204" pitchFamily="34" charset="0"/>
                <a:cs typeface="Arial" panose="020B0604020202020204" pitchFamily="34" charset="0"/>
              </a:rPr>
            </a:br>
            <a:r>
              <a:rPr lang="el-GR" sz="4000" b="1" kern="0" dirty="0">
                <a:solidFill>
                  <a:srgbClr val="307687"/>
                </a:solidFill>
                <a:latin typeface="Arial" panose="020B0604020202020204" pitchFamily="34" charset="0"/>
                <a:cs typeface="Arial" panose="020B0604020202020204" pitchFamily="34" charset="0"/>
              </a:rPr>
              <a:t>του Σχεδίου</a:t>
            </a:r>
            <a:r>
              <a:rPr lang="el-GR" sz="4000" kern="0" dirty="0">
                <a:solidFill>
                  <a:srgbClr val="5E5E5E"/>
                </a:solidFill>
                <a:latin typeface="Arial" panose="020B0604020202020204" pitchFamily="34" charset="0"/>
                <a:cs typeface="Arial" panose="020B0604020202020204" pitchFamily="34" charset="0"/>
              </a:rPr>
              <a:t>, ήτοι στις 24 Οκτωβρίου 2023, ή/και</a:t>
            </a:r>
            <a:r>
              <a:rPr lang="el-GR" sz="4000" kern="0" dirty="0">
                <a:solidFill>
                  <a:srgbClr val="FF0000"/>
                </a:solidFill>
                <a:latin typeface="Arial" panose="020B0604020202020204" pitchFamily="34" charset="0"/>
                <a:cs typeface="Arial" panose="020B0604020202020204" pitchFamily="34" charset="0"/>
              </a:rPr>
              <a:t> </a:t>
            </a:r>
            <a:r>
              <a:rPr lang="el-GR" sz="4000" kern="0" dirty="0">
                <a:solidFill>
                  <a:srgbClr val="5E5E5E"/>
                </a:solidFill>
                <a:latin typeface="Arial" panose="020B0604020202020204" pitchFamily="34" charset="0"/>
                <a:cs typeface="Arial" panose="020B0604020202020204" pitchFamily="34" charset="0"/>
              </a:rPr>
              <a:t>για τους τελευταίους τουλάχιστον</a:t>
            </a:r>
            <a:br>
              <a:rPr lang="el-GR" sz="4000" kern="0" dirty="0">
                <a:solidFill>
                  <a:srgbClr val="5E5E5E"/>
                </a:solidFill>
                <a:latin typeface="Arial" panose="020B0604020202020204" pitchFamily="34" charset="0"/>
                <a:cs typeface="Arial" panose="020B0604020202020204" pitchFamily="34" charset="0"/>
              </a:rPr>
            </a:br>
            <a:r>
              <a:rPr lang="el-GR" sz="4000" kern="0" dirty="0">
                <a:solidFill>
                  <a:srgbClr val="5E5E5E"/>
                </a:solidFill>
                <a:latin typeface="Arial" panose="020B0604020202020204" pitchFamily="34" charset="0"/>
                <a:cs typeface="Arial" panose="020B0604020202020204" pitchFamily="34" charset="0"/>
              </a:rPr>
              <a:t>12 μήνες που προηγούνται της ημερομηνίας α’ πρόσκλησης, ήτοι στις 15 Νοεμβρίου 2024, όπως προκύπτει από την κατάσταση λογαριασμού της ΑΗΚ.</a:t>
            </a:r>
          </a:p>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kern="0" dirty="0">
                <a:solidFill>
                  <a:srgbClr val="5E5E5E"/>
                </a:solidFill>
                <a:latin typeface="Arial" panose="020B0604020202020204" pitchFamily="34" charset="0"/>
                <a:cs typeface="Arial" panose="020B0604020202020204" pitchFamily="34" charset="0"/>
              </a:rPr>
              <a:t>Κενή/αδρανής/σε αχρησία οικιστική μονάδα είναι εκείνη </a:t>
            </a:r>
            <a:r>
              <a:rPr lang="el-GR" sz="4000" b="1" kern="0" dirty="0">
                <a:solidFill>
                  <a:srgbClr val="307687"/>
                </a:solidFill>
                <a:latin typeface="Arial" panose="020B0604020202020204" pitchFamily="34" charset="0"/>
                <a:cs typeface="Arial" panose="020B0604020202020204" pitchFamily="34" charset="0"/>
              </a:rPr>
              <a:t>με </a:t>
            </a:r>
            <a:r>
              <a:rPr lang="el-GR" sz="4000" b="1" i="1" kern="0" dirty="0">
                <a:solidFill>
                  <a:srgbClr val="F89F4A"/>
                </a:solidFill>
                <a:latin typeface="Arial" panose="020B0604020202020204" pitchFamily="34" charset="0"/>
                <a:cs typeface="Arial" panose="020B0604020202020204" pitchFamily="34" charset="0"/>
              </a:rPr>
              <a:t>κατανάλωση μέχρι 200 kWh</a:t>
            </a:r>
            <a:r>
              <a:rPr lang="el-GR" sz="4000" b="1" kern="0" dirty="0">
                <a:solidFill>
                  <a:srgbClr val="307687"/>
                </a:solidFill>
                <a:latin typeface="Arial" panose="020B0604020202020204" pitchFamily="34" charset="0"/>
                <a:cs typeface="Arial" panose="020B0604020202020204" pitchFamily="34" charset="0"/>
              </a:rPr>
              <a:t>,</a:t>
            </a:r>
            <a:br>
              <a:rPr lang="el-GR" sz="4000" b="1" kern="0" dirty="0">
                <a:solidFill>
                  <a:srgbClr val="307687"/>
                </a:solidFill>
                <a:latin typeface="Arial" panose="020B0604020202020204" pitchFamily="34" charset="0"/>
                <a:cs typeface="Arial" panose="020B0604020202020204" pitchFamily="34" charset="0"/>
              </a:rPr>
            </a:br>
            <a:r>
              <a:rPr lang="el-GR" sz="4000" b="1" kern="0" dirty="0">
                <a:solidFill>
                  <a:srgbClr val="307687"/>
                </a:solidFill>
                <a:latin typeface="Arial" panose="020B0604020202020204" pitchFamily="34" charset="0"/>
                <a:cs typeface="Arial" panose="020B0604020202020204" pitchFamily="34" charset="0"/>
              </a:rPr>
              <a:t>για τους τελευταίους τουλάχιστον 12 μήνες </a:t>
            </a:r>
            <a:r>
              <a:rPr lang="el-GR" sz="4000" kern="0" dirty="0">
                <a:solidFill>
                  <a:srgbClr val="5E5E5E"/>
                </a:solidFill>
                <a:latin typeface="Arial" panose="020B0604020202020204" pitchFamily="34" charset="0"/>
                <a:cs typeface="Arial" panose="020B0604020202020204" pitchFamily="34" charset="0"/>
              </a:rPr>
              <a:t>που προηγούνται της 24</a:t>
            </a:r>
            <a:r>
              <a:rPr lang="el-GR" sz="4000" kern="0" baseline="30000" dirty="0">
                <a:solidFill>
                  <a:srgbClr val="5E5E5E"/>
                </a:solidFill>
                <a:latin typeface="Arial" panose="020B0604020202020204" pitchFamily="34" charset="0"/>
                <a:cs typeface="Arial" panose="020B0604020202020204" pitchFamily="34" charset="0"/>
              </a:rPr>
              <a:t>ης</a:t>
            </a:r>
            <a:r>
              <a:rPr lang="el-GR" sz="4000" kern="0" dirty="0">
                <a:solidFill>
                  <a:srgbClr val="5E5E5E"/>
                </a:solidFill>
                <a:latin typeface="Arial" panose="020B0604020202020204" pitchFamily="34" charset="0"/>
                <a:cs typeface="Arial" panose="020B0604020202020204" pitchFamily="34" charset="0"/>
              </a:rPr>
              <a:t> Οκτωβρίου 2023, ή/και για τους τελευταίους τουλάχιστον 12 μήνες που προηγούνται της 15</a:t>
            </a:r>
            <a:r>
              <a:rPr lang="el-GR" sz="4000" kern="0" baseline="30000" dirty="0">
                <a:solidFill>
                  <a:srgbClr val="5E5E5E"/>
                </a:solidFill>
                <a:latin typeface="Arial" panose="020B0604020202020204" pitchFamily="34" charset="0"/>
                <a:cs typeface="Arial" panose="020B0604020202020204" pitchFamily="34" charset="0"/>
              </a:rPr>
              <a:t>ης</a:t>
            </a:r>
            <a:r>
              <a:rPr lang="el-GR" sz="4000" kern="0" dirty="0">
                <a:solidFill>
                  <a:srgbClr val="5E5E5E"/>
                </a:solidFill>
                <a:latin typeface="Arial" panose="020B0604020202020204" pitchFamily="34" charset="0"/>
                <a:cs typeface="Arial" panose="020B0604020202020204" pitchFamily="34" charset="0"/>
              </a:rPr>
              <a:t> Νοεμβρίου 2024, όπως προκύπτει από την κατάσταση λογαριασμού της ΑΗΚ.</a:t>
            </a:r>
          </a:p>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kern="0" dirty="0">
                <a:solidFill>
                  <a:srgbClr val="5E5E5E"/>
                </a:solidFill>
                <a:latin typeface="Arial" panose="020B0604020202020204" pitchFamily="34" charset="0"/>
                <a:cs typeface="Arial" panose="020B0604020202020204" pitchFamily="34" charset="0"/>
              </a:rPr>
              <a:t>Η πρώτη σύνδεση της οικιστικής μονάδας θα πρέπει να έγινε </a:t>
            </a:r>
            <a:r>
              <a:rPr lang="el-GR" sz="4000" b="1" kern="0" dirty="0">
                <a:solidFill>
                  <a:srgbClr val="307687"/>
                </a:solidFill>
                <a:latin typeface="Arial" panose="020B0604020202020204" pitchFamily="34" charset="0"/>
                <a:cs typeface="Arial" panose="020B0604020202020204" pitchFamily="34" charset="0"/>
              </a:rPr>
              <a:t>τουλάχιστον 15 χρόνια</a:t>
            </a:r>
            <a:br>
              <a:rPr lang="el-GR" sz="4000" b="1" kern="0" dirty="0">
                <a:solidFill>
                  <a:srgbClr val="307687"/>
                </a:solidFill>
                <a:latin typeface="Arial" panose="020B0604020202020204" pitchFamily="34" charset="0"/>
                <a:cs typeface="Arial" panose="020B0604020202020204" pitchFamily="34" charset="0"/>
              </a:rPr>
            </a:br>
            <a:r>
              <a:rPr lang="el-GR" sz="4000" b="1" kern="0" dirty="0">
                <a:solidFill>
                  <a:srgbClr val="307687"/>
                </a:solidFill>
                <a:latin typeface="Arial" panose="020B0604020202020204" pitchFamily="34" charset="0"/>
                <a:cs typeface="Arial" panose="020B0604020202020204" pitchFamily="34" charset="0"/>
              </a:rPr>
              <a:t>πριν τις 24 Οκτωβρίου 2023</a:t>
            </a:r>
            <a:r>
              <a:rPr lang="el-GR" sz="4000" kern="0" dirty="0">
                <a:solidFill>
                  <a:srgbClr val="5E5E5E"/>
                </a:solidFill>
                <a:latin typeface="Arial" panose="020B0604020202020204" pitchFamily="34" charset="0"/>
                <a:cs typeface="Arial" panose="020B0604020202020204" pitchFamily="34" charset="0"/>
              </a:rPr>
              <a:t>.</a:t>
            </a:r>
          </a:p>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kern="0" dirty="0">
                <a:solidFill>
                  <a:srgbClr val="5E5E5E"/>
                </a:solidFill>
                <a:latin typeface="Arial" panose="020B0604020202020204" pitchFamily="34" charset="0"/>
                <a:cs typeface="Arial" panose="020B0604020202020204" pitchFamily="34" charset="0"/>
              </a:rPr>
              <a:t>Για την οικιστική μονάδα θα πρέπει να έχει εκδοθεί </a:t>
            </a:r>
            <a:r>
              <a:rPr lang="el-GR" sz="4000" b="1" kern="0" dirty="0">
                <a:solidFill>
                  <a:srgbClr val="307687"/>
                </a:solidFill>
                <a:latin typeface="Arial" panose="020B0604020202020204" pitchFamily="34" charset="0"/>
                <a:cs typeface="Arial" panose="020B0604020202020204" pitchFamily="34" charset="0"/>
              </a:rPr>
              <a:t>άδεια οικοδομής</a:t>
            </a:r>
            <a:r>
              <a:rPr lang="el-GR" sz="4000" kern="0" dirty="0">
                <a:solidFill>
                  <a:srgbClr val="5E5E5E"/>
                </a:solidFill>
                <a:latin typeface="Arial" panose="020B0604020202020204" pitchFamily="34" charset="0"/>
                <a:cs typeface="Arial" panose="020B0604020202020204" pitchFamily="34" charset="0"/>
              </a:rPr>
              <a:t>.</a:t>
            </a:r>
          </a:p>
        </p:txBody>
      </p:sp>
      <p:sp>
        <p:nvSpPr>
          <p:cNvPr id="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3314108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1" name="headline goes here goes here"/>
          <p:cNvSpPr txBox="1"/>
          <p:nvPr/>
        </p:nvSpPr>
        <p:spPr>
          <a:xfrm>
            <a:off x="610403" y="556804"/>
            <a:ext cx="12388905"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ΚΥΡΙΟΤΕΡΕΣ ΕΠΙΛΕΞΙΜΕΣ ΔΑΠΑΝΕΣ</a:t>
            </a:r>
          </a:p>
        </p:txBody>
      </p:sp>
      <p:sp>
        <p:nvSpPr>
          <p:cNvPr id="12"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03" y="1330157"/>
            <a:ext cx="23163996" cy="10332281"/>
          </a:xfrm>
          <a:prstGeom prst="rect">
            <a:avLst/>
          </a:prstGeom>
        </p:spPr>
      </p:pic>
      <p:sp>
        <p:nvSpPr>
          <p:cNvPr id="13"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25181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x-none" dirty="0"/>
              <a:t>202</a:t>
            </a:r>
            <a:r>
              <a:rPr lang="en-US" dirty="0"/>
              <a:t>4</a:t>
            </a:r>
            <a:endParaRPr dirty="0"/>
          </a:p>
        </p:txBody>
      </p:sp>
      <p:sp>
        <p:nvSpPr>
          <p:cNvPr id="3" name="headline goes here goes here">
            <a:extLst>
              <a:ext uri="{FF2B5EF4-FFF2-40B4-BE49-F238E27FC236}">
                <a16:creationId xmlns:a16="http://schemas.microsoft.com/office/drawing/2014/main" id="{EE74A0C1-E9D2-01B9-9BDA-1296974346D3}"/>
              </a:ext>
            </a:extLst>
          </p:cNvPr>
          <p:cNvSpPr txBox="1"/>
          <p:nvPr/>
        </p:nvSpPr>
        <p:spPr>
          <a:xfrm>
            <a:off x="860927" y="562098"/>
            <a:ext cx="14109107"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ΠΡΟΣΘΕΤΑ ΚΙΝΗΤΡΑ ΠΡΟΣ ΔΙΚΑΙΟΥΧΟΥΣ ΙΔΙΟΚΤΗΤΕΣ</a:t>
            </a:r>
          </a:p>
        </p:txBody>
      </p:sp>
      <p:sp>
        <p:nvSpPr>
          <p:cNvPr id="15" name="ΥΠΟΥΡΓΕΙΟ ΟΙΚΟΝΟΜΙΚΩΝ">
            <a:extLst>
              <a:ext uri="{FF2B5EF4-FFF2-40B4-BE49-F238E27FC236}">
                <a16:creationId xmlns:a16="http://schemas.microsoft.com/office/drawing/2014/main" id="{E5FBACB5-5CFF-0221-F400-15A9937A1289}"/>
              </a:ext>
            </a:extLst>
          </p:cNvPr>
          <p:cNvSpPr txBox="1">
            <a:spLocks/>
          </p:cNvSpPr>
          <p:nvPr/>
        </p:nvSpPr>
        <p:spPr>
          <a:xfrm>
            <a:off x="11100507" y="12422209"/>
            <a:ext cx="9601918" cy="61373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panose="020B0604020202020204"/>
                <a:ea typeface="Arial" panose="020B0604020202020204"/>
                <a:cs typeface="Arial" panose="020B0604020202020204"/>
                <a:sym typeface="Arial" panose="020B0604020202020204"/>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latin typeface="Arial" panose="020B0604020202020204" pitchFamily="34" charset="0"/>
                <a:ea typeface="Calibri" panose="020F0502020204030204" pitchFamily="34" charset="0"/>
                <a:cs typeface="Arial" panose="020B0604020202020204" pitchFamily="34" charset="0"/>
              </a:rPr>
              <a:t>ΥΠΟΥΡΓΕΙΟ ΕΣΩΤΕΡΙΚΩΝ</a:t>
            </a:r>
          </a:p>
        </p:txBody>
      </p:sp>
      <p:pic>
        <p:nvPicPr>
          <p:cNvPr id="19" name="Image" descr="Image">
            <a:extLst>
              <a:ext uri="{FF2B5EF4-FFF2-40B4-BE49-F238E27FC236}">
                <a16:creationId xmlns:a16="http://schemas.microsoft.com/office/drawing/2014/main" id="{AAECAB91-F18A-F9EE-0D7D-FE165CBE933A}"/>
              </a:ext>
            </a:extLst>
          </p:cNvPr>
          <p:cNvPicPr>
            <a:picLocks noGrp="1" noRo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12" name="Subtitle here">
            <a:extLst>
              <a:ext uri="{FF2B5EF4-FFF2-40B4-BE49-F238E27FC236}">
                <a16:creationId xmlns:a16="http://schemas.microsoft.com/office/drawing/2014/main" id="{6D60C7DA-B5A0-9265-67DA-BBF04F540AFF}"/>
              </a:ext>
            </a:extLst>
          </p:cNvPr>
          <p:cNvSpPr txBox="1"/>
          <p:nvPr/>
        </p:nvSpPr>
        <p:spPr>
          <a:xfrm>
            <a:off x="860929" y="1372328"/>
            <a:ext cx="21255152" cy="1333698"/>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4000" dirty="0">
                <a:latin typeface="Arial" panose="020B0604020202020204" pitchFamily="34" charset="0"/>
                <a:cs typeface="Arial" panose="020B0604020202020204" pitchFamily="34" charset="0"/>
              </a:rPr>
              <a:t>Το Σχέδιο συνοδεύεται από τα ακόλουθα φορολογικά κίνητρα, νοουμένου ότι αυτά θα ψηφιστούν στο πλαίσιο των τροποποιητικών νομοσχεδίων του περί Φορολογίας Νόμου: </a:t>
            </a:r>
          </a:p>
        </p:txBody>
      </p:sp>
      <p:sp>
        <p:nvSpPr>
          <p:cNvPr id="3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2816936" y="8827360"/>
            <a:ext cx="10817979" cy="268791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θα επιτρέπεται η διεκδίκηση αυξημένων κεφαλαιουχικών εκπτώσεων για αγορά εξοπλισμού στο υπό αναφορά ακίνητο (15% αντί 10% που ισχύει σήμερα) το οποίο διατίθεται με Προσιτό Ενοίκιο.</a:t>
            </a:r>
          </a:p>
        </p:txBody>
      </p:sp>
      <p:sp>
        <p:nvSpPr>
          <p:cNvPr id="34" name="Line">
            <a:extLst>
              <a:ext uri="{FF2B5EF4-FFF2-40B4-BE49-F238E27FC236}">
                <a16:creationId xmlns:a16="http://schemas.microsoft.com/office/drawing/2014/main" id="{8A72CB1E-DC88-FD11-773C-42C26D47F0D6}"/>
              </a:ext>
            </a:extLst>
          </p:cNvPr>
          <p:cNvSpPr/>
          <p:nvPr/>
        </p:nvSpPr>
        <p:spPr>
          <a:xfrm flipV="1">
            <a:off x="12816938" y="8674320"/>
            <a:ext cx="10508011" cy="0"/>
          </a:xfrm>
          <a:prstGeom prst="line">
            <a:avLst/>
          </a:prstGeom>
          <a:ln w="38100">
            <a:solidFill>
              <a:srgbClr val="307687"/>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27" name="01/…">
            <a:extLst>
              <a:ext uri="{FF2B5EF4-FFF2-40B4-BE49-F238E27FC236}">
                <a16:creationId xmlns:a16="http://schemas.microsoft.com/office/drawing/2014/main" id="{9ED81A21-BFD5-5836-BD0E-960958980623}"/>
              </a:ext>
            </a:extLst>
          </p:cNvPr>
          <p:cNvSpPr txBox="1"/>
          <p:nvPr/>
        </p:nvSpPr>
        <p:spPr>
          <a:xfrm>
            <a:off x="12867261" y="3248890"/>
            <a:ext cx="118970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3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2816936" y="4300788"/>
            <a:ext cx="10817979" cy="3334246"/>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θα επιτρέπεται η διεκδίκηση αυξημένων κεφαλαιουχικών εκπτώσεων επί κτιριακών κεφαλαιουχικών δαπανών (5% αντί 3% που ισχύει σήμερα) για την περίοδο κατά την οποία το ακίνητο</a:t>
            </a:r>
          </a:p>
          <a:p>
            <a:pPr>
              <a:lnSpc>
                <a:spcPct val="120000"/>
              </a:lnSpc>
            </a:pPr>
            <a:r>
              <a:rPr lang="el-GR" sz="3500" i="0" dirty="0">
                <a:solidFill>
                  <a:srgbClr val="5E5E5E"/>
                </a:solidFill>
              </a:rPr>
              <a:t>θα διατίθεται με Προσιτό Ενοίκιο, και</a:t>
            </a:r>
          </a:p>
        </p:txBody>
      </p:sp>
      <p:sp>
        <p:nvSpPr>
          <p:cNvPr id="45" name="Line">
            <a:extLst>
              <a:ext uri="{FF2B5EF4-FFF2-40B4-BE49-F238E27FC236}">
                <a16:creationId xmlns:a16="http://schemas.microsoft.com/office/drawing/2014/main" id="{8A72CB1E-DC88-FD11-773C-42C26D47F0D6}"/>
              </a:ext>
            </a:extLst>
          </p:cNvPr>
          <p:cNvSpPr/>
          <p:nvPr/>
        </p:nvSpPr>
        <p:spPr>
          <a:xfrm flipV="1">
            <a:off x="12816938" y="4147748"/>
            <a:ext cx="10508011" cy="0"/>
          </a:xfrm>
          <a:prstGeom prst="line">
            <a:avLst/>
          </a:prstGeom>
          <a:ln w="38100">
            <a:solidFill>
              <a:srgbClr val="307687"/>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2" name="01/…">
            <a:extLst>
              <a:ext uri="{FF2B5EF4-FFF2-40B4-BE49-F238E27FC236}">
                <a16:creationId xmlns:a16="http://schemas.microsoft.com/office/drawing/2014/main" id="{9ED81A21-BFD5-5836-BD0E-960958980623}"/>
              </a:ext>
            </a:extLst>
          </p:cNvPr>
          <p:cNvSpPr txBox="1"/>
          <p:nvPr/>
        </p:nvSpPr>
        <p:spPr>
          <a:xfrm>
            <a:off x="1057553" y="7775462"/>
            <a:ext cx="118970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5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007228" y="8827360"/>
            <a:ext cx="10508013" cy="204158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το εισόδημα που θα λαμβάνεται ως Προσιτό Ενοίκιο θα απαλλάσσεται από την επιβολή έκτακτης αμυντικής εισφοράς, και</a:t>
            </a:r>
          </a:p>
        </p:txBody>
      </p:sp>
      <p:sp>
        <p:nvSpPr>
          <p:cNvPr id="54" name="Line">
            <a:extLst>
              <a:ext uri="{FF2B5EF4-FFF2-40B4-BE49-F238E27FC236}">
                <a16:creationId xmlns:a16="http://schemas.microsoft.com/office/drawing/2014/main" id="{8A72CB1E-DC88-FD11-773C-42C26D47F0D6}"/>
              </a:ext>
            </a:extLst>
          </p:cNvPr>
          <p:cNvSpPr/>
          <p:nvPr/>
        </p:nvSpPr>
        <p:spPr>
          <a:xfrm flipV="1">
            <a:off x="1007230" y="8674320"/>
            <a:ext cx="10508011" cy="0"/>
          </a:xfrm>
          <a:prstGeom prst="line">
            <a:avLst/>
          </a:prstGeom>
          <a:ln w="38100">
            <a:solidFill>
              <a:srgbClr val="307687"/>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5" name="01/…">
            <a:extLst>
              <a:ext uri="{FF2B5EF4-FFF2-40B4-BE49-F238E27FC236}">
                <a16:creationId xmlns:a16="http://schemas.microsoft.com/office/drawing/2014/main" id="{9ED81A21-BFD5-5836-BD0E-960958980623}"/>
              </a:ext>
            </a:extLst>
          </p:cNvPr>
          <p:cNvSpPr txBox="1"/>
          <p:nvPr/>
        </p:nvSpPr>
        <p:spPr>
          <a:xfrm>
            <a:off x="1057553" y="3260083"/>
            <a:ext cx="118970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1</a:t>
            </a:r>
            <a:r>
              <a:rPr sz="4000" b="1" i="1" dirty="0">
                <a:solidFill>
                  <a:srgbClr val="307687"/>
                </a:solidFill>
              </a:rPr>
              <a:t>/</a:t>
            </a:r>
            <a:endParaRPr lang="el-GR" sz="4000" b="1" i="1" dirty="0">
              <a:solidFill>
                <a:srgbClr val="307687"/>
              </a:solidFill>
            </a:endParaRPr>
          </a:p>
        </p:txBody>
      </p:sp>
      <p:sp>
        <p:nvSpPr>
          <p:cNvPr id="56"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1007228" y="4311981"/>
            <a:ext cx="10817979" cy="204158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ολόκληρο το ποσό του ενοικίου (100%) που θα λαμβάνεται ως Προσιτό Ενοίκιο θα απαλλάσσεται</a:t>
            </a:r>
            <a:br>
              <a:rPr lang="el-GR" sz="3500" i="0" dirty="0">
                <a:solidFill>
                  <a:srgbClr val="5E5E5E"/>
                </a:solidFill>
              </a:rPr>
            </a:br>
            <a:r>
              <a:rPr lang="el-GR" sz="3500" i="0" dirty="0">
                <a:solidFill>
                  <a:srgbClr val="5E5E5E"/>
                </a:solidFill>
              </a:rPr>
              <a:t>από τον φόρο εισοδήματος, και</a:t>
            </a:r>
          </a:p>
        </p:txBody>
      </p:sp>
      <p:sp>
        <p:nvSpPr>
          <p:cNvPr id="57" name="Line">
            <a:extLst>
              <a:ext uri="{FF2B5EF4-FFF2-40B4-BE49-F238E27FC236}">
                <a16:creationId xmlns:a16="http://schemas.microsoft.com/office/drawing/2014/main" id="{8A72CB1E-DC88-FD11-773C-42C26D47F0D6}"/>
              </a:ext>
            </a:extLst>
          </p:cNvPr>
          <p:cNvSpPr/>
          <p:nvPr/>
        </p:nvSpPr>
        <p:spPr>
          <a:xfrm flipV="1">
            <a:off x="1007230" y="4158941"/>
            <a:ext cx="10508011" cy="0"/>
          </a:xfrm>
          <a:prstGeom prst="line">
            <a:avLst/>
          </a:prstGeom>
          <a:ln w="38100">
            <a:solidFill>
              <a:srgbClr val="307687"/>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8" name="01/…">
            <a:extLst>
              <a:ext uri="{FF2B5EF4-FFF2-40B4-BE49-F238E27FC236}">
                <a16:creationId xmlns:a16="http://schemas.microsoft.com/office/drawing/2014/main" id="{9ED81A21-BFD5-5836-BD0E-960958980623}"/>
              </a:ext>
            </a:extLst>
          </p:cNvPr>
          <p:cNvSpPr txBox="1"/>
          <p:nvPr/>
        </p:nvSpPr>
        <p:spPr>
          <a:xfrm>
            <a:off x="12867261" y="7803805"/>
            <a:ext cx="118970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4</a:t>
            </a:r>
            <a:r>
              <a:rPr sz="4000" b="1" i="1" dirty="0">
                <a:solidFill>
                  <a:srgbClr val="307687"/>
                </a:solidFill>
              </a:rPr>
              <a:t>/</a:t>
            </a:r>
            <a:endParaRPr lang="el-GR" sz="4000" b="1" i="1" dirty="0">
              <a:solidFill>
                <a:srgbClr val="307687"/>
              </a:solidFill>
            </a:endParaRPr>
          </a:p>
        </p:txBody>
      </p:sp>
      <p:sp>
        <p:nvSpPr>
          <p:cNvPr id="5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872158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1" name="headline goes here goes here"/>
          <p:cNvSpPr txBox="1"/>
          <p:nvPr/>
        </p:nvSpPr>
        <p:spPr>
          <a:xfrm>
            <a:off x="610403" y="556804"/>
            <a:ext cx="12388905"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ΔΙΚΑΙΟΥΧΟΙ ΕΝΟΙΚΙΑΣΤΕΣ</a:t>
            </a:r>
          </a:p>
        </p:txBody>
      </p:sp>
      <p:sp>
        <p:nvSpPr>
          <p:cNvPr id="12"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10" name="Subtitle here">
            <a:extLst>
              <a:ext uri="{FF2B5EF4-FFF2-40B4-BE49-F238E27FC236}">
                <a16:creationId xmlns:a16="http://schemas.microsoft.com/office/drawing/2014/main" id="{6D60C7DA-B5A0-9265-67DA-BBF04F540AFF}"/>
              </a:ext>
            </a:extLst>
          </p:cNvPr>
          <p:cNvSpPr txBox="1"/>
          <p:nvPr/>
        </p:nvSpPr>
        <p:spPr>
          <a:xfrm>
            <a:off x="860929" y="1372328"/>
            <a:ext cx="21255152" cy="145680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4400" dirty="0">
                <a:latin typeface="Arial" panose="020B0604020202020204" pitchFamily="34" charset="0"/>
                <a:cs typeface="Arial" panose="020B0604020202020204" pitchFamily="34" charset="0"/>
              </a:rPr>
              <a:t>Οι δικαιούχοι ενοικιαστές προσιτού ενοικίου καθορίζονται με βάση</a:t>
            </a:r>
            <a:br>
              <a:rPr lang="el-GR" sz="4400" dirty="0">
                <a:latin typeface="Arial" panose="020B0604020202020204" pitchFamily="34" charset="0"/>
                <a:cs typeface="Arial" panose="020B0604020202020204" pitchFamily="34" charset="0"/>
              </a:rPr>
            </a:br>
            <a:r>
              <a:rPr lang="el-GR" sz="4400" dirty="0">
                <a:latin typeface="Arial" panose="020B0604020202020204" pitchFamily="34" charset="0"/>
                <a:cs typeface="Arial" panose="020B0604020202020204" pitchFamily="34" charset="0"/>
              </a:rPr>
              <a:t>τα εισοδηματικά κριτήρια και τη σύνθεση της οικογένειας.</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03" y="2637714"/>
            <a:ext cx="23284936" cy="9450964"/>
          </a:xfrm>
          <a:prstGeom prst="rect">
            <a:avLst/>
          </a:prstGeom>
        </p:spPr>
      </p:pic>
      <p:sp>
        <p:nvSpPr>
          <p:cNvPr id="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1533306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8" name="headline goes here goes here"/>
          <p:cNvSpPr txBox="1"/>
          <p:nvPr/>
        </p:nvSpPr>
        <p:spPr>
          <a:xfrm>
            <a:off x="610403" y="556804"/>
            <a:ext cx="23202907"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ΔΙΚΑΙΟΥΧΟΙ ΕΝΟΙΚΙΑΣΤΕΣ</a:t>
            </a:r>
          </a:p>
        </p:txBody>
      </p:sp>
      <p:sp>
        <p:nvSpPr>
          <p:cNvPr id="1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
        <p:nvSpPr>
          <p:cNvPr id="2" name="Subtitle here">
            <a:extLst>
              <a:ext uri="{FF2B5EF4-FFF2-40B4-BE49-F238E27FC236}">
                <a16:creationId xmlns:a16="http://schemas.microsoft.com/office/drawing/2014/main" id="{E53F1C83-EB56-4038-EFA3-2A137D44440C}"/>
              </a:ext>
            </a:extLst>
          </p:cNvPr>
          <p:cNvSpPr txBox="1"/>
          <p:nvPr/>
        </p:nvSpPr>
        <p:spPr>
          <a:xfrm>
            <a:off x="1346597" y="3400435"/>
            <a:ext cx="21451409" cy="678134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i="1" kern="0" dirty="0">
                <a:solidFill>
                  <a:srgbClr val="5E5E5E"/>
                </a:solidFill>
                <a:latin typeface="Arial" panose="020B0604020202020204" pitchFamily="34" charset="0"/>
                <a:cs typeface="Arial" panose="020B0604020202020204" pitchFamily="34" charset="0"/>
              </a:rPr>
              <a:t>Δικαιούχος ενοικιαστής είναι Κύπριος πολίτης ή πολίτης κράτους μέλους της Ευρωπαϊκής Ένωσης.</a:t>
            </a:r>
          </a:p>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i="1" kern="0" dirty="0">
                <a:solidFill>
                  <a:srgbClr val="5E5E5E"/>
                </a:solidFill>
                <a:latin typeface="Arial" panose="020B0604020202020204" pitchFamily="34" charset="0"/>
                <a:cs typeface="Arial" panose="020B0604020202020204" pitchFamily="34" charset="0"/>
              </a:rPr>
              <a:t>Για τους πολίτες κρατών μελών της ΕΕ απαιτείται νόμιμη, μόνιμη και συνεχής διαμονή</a:t>
            </a:r>
            <a:br>
              <a:rPr lang="el-GR" sz="4000" i="1" kern="0" dirty="0">
                <a:solidFill>
                  <a:srgbClr val="5E5E5E"/>
                </a:solidFill>
                <a:latin typeface="Arial" panose="020B0604020202020204" pitchFamily="34" charset="0"/>
                <a:cs typeface="Arial" panose="020B0604020202020204" pitchFamily="34" charset="0"/>
              </a:rPr>
            </a:br>
            <a:r>
              <a:rPr lang="el-GR" sz="4000" i="1" kern="0" dirty="0">
                <a:solidFill>
                  <a:srgbClr val="5E5E5E"/>
                </a:solidFill>
                <a:latin typeface="Arial" panose="020B0604020202020204" pitchFamily="34" charset="0"/>
                <a:cs typeface="Arial" panose="020B0604020202020204" pitchFamily="34" charset="0"/>
              </a:rPr>
              <a:t>στις ελεγχόμενες από την Κυπριακή Δημοκρατία περιοχές, για τα τελευταία πέντε έτη</a:t>
            </a:r>
            <a:br>
              <a:rPr lang="el-GR" sz="4000" i="1" kern="0" dirty="0">
                <a:solidFill>
                  <a:srgbClr val="5E5E5E"/>
                </a:solidFill>
                <a:latin typeface="Arial" panose="020B0604020202020204" pitchFamily="34" charset="0"/>
                <a:cs typeface="Arial" panose="020B0604020202020204" pitchFamily="34" charset="0"/>
              </a:rPr>
            </a:br>
            <a:r>
              <a:rPr lang="el-GR" sz="4000" i="1" kern="0" dirty="0">
                <a:solidFill>
                  <a:srgbClr val="5E5E5E"/>
                </a:solidFill>
                <a:latin typeface="Arial" panose="020B0604020202020204" pitchFamily="34" charset="0"/>
                <a:cs typeface="Arial" panose="020B0604020202020204" pitchFamily="34" charset="0"/>
              </a:rPr>
              <a:t>που προηγούνται </a:t>
            </a:r>
            <a:r>
              <a:rPr lang="el-GR" sz="4000" i="1" kern="0">
                <a:solidFill>
                  <a:srgbClr val="5E5E5E"/>
                </a:solidFill>
                <a:latin typeface="Arial" panose="020B0604020202020204" pitchFamily="34" charset="0"/>
                <a:cs typeface="Arial" panose="020B0604020202020204" pitchFamily="34" charset="0"/>
              </a:rPr>
              <a:t>της </a:t>
            </a:r>
            <a:r>
              <a:rPr lang="el-GR" sz="4000" b="1" i="1" kern="0">
                <a:solidFill>
                  <a:srgbClr val="2F7788"/>
                </a:solidFill>
                <a:latin typeface="Arial" panose="020B0604020202020204" pitchFamily="34" charset="0"/>
                <a:cs typeface="Arial" panose="020B0604020202020204" pitchFamily="34" charset="0"/>
              </a:rPr>
              <a:t>πρόσκλησης </a:t>
            </a:r>
            <a:r>
              <a:rPr lang="el-GR" sz="4000" b="1" i="1" kern="0" dirty="0">
                <a:solidFill>
                  <a:srgbClr val="2F7788"/>
                </a:solidFill>
                <a:latin typeface="Arial" panose="020B0604020202020204" pitchFamily="34" charset="0"/>
                <a:cs typeface="Arial" panose="020B0604020202020204" pitchFamily="34" charset="0"/>
              </a:rPr>
              <a:t>του Σχεδίου (15.11.2024).</a:t>
            </a:r>
          </a:p>
          <a:p>
            <a:pPr marL="914400" lvl="1" indent="-457200" defTabSz="540000">
              <a:lnSpc>
                <a:spcPct val="120000"/>
              </a:lnSpc>
              <a:spcBef>
                <a:spcPts val="3000"/>
              </a:spcBef>
              <a:buClr>
                <a:srgbClr val="E38C19"/>
              </a:buClr>
              <a:buSzPct val="120000"/>
              <a:buFont typeface="Wingdings" panose="05000000000000000000" pitchFamily="2" charset="2"/>
              <a:buChar char="ü"/>
            </a:pPr>
            <a:r>
              <a:rPr lang="el-GR" sz="4000" i="1" kern="0" dirty="0">
                <a:solidFill>
                  <a:srgbClr val="5E5E5E"/>
                </a:solidFill>
                <a:latin typeface="Arial" panose="020B0604020202020204" pitchFamily="34" charset="0"/>
                <a:cs typeface="Arial" panose="020B0604020202020204" pitchFamily="34" charset="0"/>
              </a:rPr>
              <a:t>Οι δικαιούχοι ενοικιαστές ή ο/η σύζυγος/συμβίος/συμβία τους </a:t>
            </a:r>
            <a:r>
              <a:rPr lang="el-GR" sz="4000" b="1" i="1" kern="0" dirty="0">
                <a:solidFill>
                  <a:srgbClr val="307687"/>
                </a:solidFill>
                <a:latin typeface="Arial" panose="020B0604020202020204" pitchFamily="34" charset="0"/>
                <a:cs typeface="Arial" panose="020B0604020202020204" pitchFamily="34" charset="0"/>
              </a:rPr>
              <a:t>δεν πρέπει να κατέχουν κατά την ημερομηνία υποβολής αίτησης για συμμετοχή στο παρόν Σχέδιο, άλλη</a:t>
            </a:r>
            <a:br>
              <a:rPr lang="el-GR" sz="4000" b="1" i="1" kern="0" dirty="0">
                <a:solidFill>
                  <a:srgbClr val="307687"/>
                </a:solidFill>
                <a:latin typeface="Arial" panose="020B0604020202020204" pitchFamily="34" charset="0"/>
                <a:cs typeface="Arial" panose="020B0604020202020204" pitchFamily="34" charset="0"/>
              </a:rPr>
            </a:br>
            <a:r>
              <a:rPr lang="el-GR" sz="4000" b="1" i="1" kern="0" dirty="0">
                <a:solidFill>
                  <a:srgbClr val="307687"/>
                </a:solidFill>
                <a:latin typeface="Arial" panose="020B0604020202020204" pitchFamily="34" charset="0"/>
                <a:cs typeface="Arial" panose="020B0604020202020204" pitchFamily="34" charset="0"/>
              </a:rPr>
              <a:t>ιδιόκτητη κατοικία.</a:t>
            </a:r>
          </a:p>
        </p:txBody>
      </p:sp>
      <p:sp>
        <p:nvSpPr>
          <p:cNvPr id="11"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2241205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Image" descr="Image"/>
          <p:cNvPicPr>
            <a:picLocks noGrp="1" noRot="1" noChangeAspect="1" noMove="1" noResize="1" noEditPoints="1" noAdjustHandles="1" noChangeArrowheads="1" noChangeShapeType="1" noCrop="1"/>
          </p:cNvPicPr>
          <p:nvPr/>
        </p:nvPicPr>
        <p:blipFill>
          <a:blip r:embed="rId2"/>
          <a:stretch>
            <a:fillRect/>
          </a:stretch>
        </p:blipFill>
        <p:spPr>
          <a:xfrm>
            <a:off x="0" y="-2158570"/>
            <a:ext cx="24888057" cy="16608918"/>
          </a:xfrm>
          <a:prstGeom prst="rect">
            <a:avLst/>
          </a:prstGeom>
          <a:ln w="12700">
            <a:miter lim="400000"/>
            <a:headEnd/>
            <a:tailEnd/>
          </a:ln>
        </p:spPr>
      </p:pic>
      <p:sp>
        <p:nvSpPr>
          <p:cNvPr id="2" name="Thank you">
            <a:extLst>
              <a:ext uri="{FF2B5EF4-FFF2-40B4-BE49-F238E27FC236}">
                <a16:creationId xmlns:a16="http://schemas.microsoft.com/office/drawing/2014/main" id="{AD457F47-9C5E-1C3F-B927-E87CBAC62176}"/>
              </a:ext>
            </a:extLst>
          </p:cNvPr>
          <p:cNvSpPr txBox="1"/>
          <p:nvPr/>
        </p:nvSpPr>
        <p:spPr>
          <a:xfrm>
            <a:off x="1049539" y="3934688"/>
            <a:ext cx="21630925" cy="4090503"/>
          </a:xfrm>
          <a:prstGeom prst="rect">
            <a:avLst/>
          </a:prstGeom>
          <a:ln w="12700">
            <a:miter lim="400000"/>
          </a:ln>
        </p:spPr>
        <p:txBody>
          <a:bodyPr wrap="square" lIns="50780" tIns="50780" rIns="50780" bIns="50780">
            <a:spAutoFit/>
          </a:bodyPr>
          <a:lstStyle>
            <a:lvl1pPr algn="l" defTabSz="457200">
              <a:lnSpc>
                <a:spcPct val="120000"/>
              </a:lnSpc>
              <a:defRPr sz="8500" b="0" i="1">
                <a:solidFill>
                  <a:srgbClr val="5E5E5E"/>
                </a:solidFill>
                <a:latin typeface="Arial" panose="020B0604020202020204"/>
                <a:ea typeface="Arial" panose="020B0604020202020204"/>
                <a:cs typeface="Arial" panose="020B0604020202020204"/>
                <a:sym typeface="Arial" panose="020B0604020202020204"/>
              </a:defRPr>
            </a:lvl1pPr>
          </a:lstStyle>
          <a:p>
            <a:r>
              <a:rPr lang="el-GR" sz="6600" dirty="0">
                <a:solidFill>
                  <a:schemeClr val="tx1">
                    <a:lumMod val="65000"/>
                    <a:lumOff val="35000"/>
                  </a:schemeClr>
                </a:solidFill>
              </a:rPr>
              <a:t>Ευχαριστούμε</a:t>
            </a:r>
            <a:r>
              <a:rPr lang="x-none" sz="6600" dirty="0">
                <a:solidFill>
                  <a:schemeClr val="tx1">
                    <a:lumMod val="65000"/>
                    <a:lumOff val="35000"/>
                  </a:schemeClr>
                </a:solidFill>
              </a:rPr>
              <a:t>.</a:t>
            </a:r>
            <a:endParaRPr lang="en-GB" sz="6600" dirty="0">
              <a:solidFill>
                <a:schemeClr val="tx1">
                  <a:lumMod val="65000"/>
                  <a:lumOff val="35000"/>
                </a:schemeClr>
              </a:solidFill>
            </a:endParaRPr>
          </a:p>
          <a:p>
            <a:endParaRPr lang="en-GB" sz="6600" dirty="0">
              <a:solidFill>
                <a:schemeClr val="tx1">
                  <a:lumMod val="65000"/>
                  <a:lumOff val="35000"/>
                </a:schemeClr>
              </a:solidFill>
            </a:endParaRPr>
          </a:p>
          <a:p>
            <a:r>
              <a:rPr lang="el-GR" sz="4400">
                <a:solidFill>
                  <a:schemeClr val="tx1">
                    <a:lumMod val="65000"/>
                    <a:lumOff val="35000"/>
                  </a:schemeClr>
                </a:solidFill>
              </a:rPr>
              <a:t>Περισσότερες πληροφορίες:</a:t>
            </a:r>
            <a:endParaRPr lang="el-GR" sz="4400" dirty="0">
              <a:solidFill>
                <a:schemeClr val="tx1">
                  <a:lumMod val="65000"/>
                  <a:lumOff val="35000"/>
                </a:schemeClr>
              </a:solidFill>
            </a:endParaRPr>
          </a:p>
          <a:p>
            <a:r>
              <a:rPr lang="en-GB" sz="4400" dirty="0">
                <a:solidFill>
                  <a:schemeClr val="tx1">
                    <a:lumMod val="65000"/>
                    <a:lumOff val="35000"/>
                  </a:schemeClr>
                </a:solidFill>
                <a:hlinkClick r:id="rId3"/>
              </a:rPr>
              <a:t>www.gov.cy/moi</a:t>
            </a:r>
            <a:r>
              <a:rPr lang="en-GB" sz="4400" dirty="0">
                <a:solidFill>
                  <a:schemeClr val="tx1">
                    <a:lumMod val="65000"/>
                    <a:lumOff val="35000"/>
                  </a:schemeClr>
                </a:solidFill>
              </a:rPr>
              <a:t> </a:t>
            </a:r>
            <a:endParaRPr lang="el-GR" sz="4400" dirty="0">
              <a:solidFill>
                <a:schemeClr val="tx1">
                  <a:lumMod val="65000"/>
                  <a:lumOff val="35000"/>
                </a:schemeClr>
              </a:solidFill>
            </a:endParaRPr>
          </a:p>
        </p:txBody>
      </p:sp>
      <p:sp>
        <p:nvSpPr>
          <p:cNvPr id="5" name="ΥΠΟΥΡΓΕΙΟ ΑΜΥΝΑΣ">
            <a:extLst>
              <a:ext uri="{FF2B5EF4-FFF2-40B4-BE49-F238E27FC236}">
                <a16:creationId xmlns:a16="http://schemas.microsoft.com/office/drawing/2014/main" id="{D573C055-9DEE-6ADE-1F9C-D0541D96F1BB}"/>
              </a:ext>
            </a:extLst>
          </p:cNvPr>
          <p:cNvSpPr txBox="1">
            <a:spLocks noGrp="1" noRot="1" noMove="1" noResize="1" noEditPoints="1" noAdjustHandles="1" noChangeArrowheads="1" noChangeShapeType="1"/>
          </p:cNvSpPr>
          <p:nvPr/>
        </p:nvSpPr>
        <p:spPr>
          <a:xfrm>
            <a:off x="12459230" y="1072246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lang="el-GR" sz="3000" b="1" dirty="0"/>
              <a:t>ΥΠΟΥΡΓΕΙΟ</a:t>
            </a:r>
            <a:r>
              <a:rPr lang="en-US" sz="3000" b="1" dirty="0"/>
              <a:t> </a:t>
            </a:r>
            <a:r>
              <a:rPr lang="el-GR" sz="3000" b="1" dirty="0"/>
              <a:t>ΕΣΩΤΕΡΙΚΩΝ</a:t>
            </a:r>
          </a:p>
        </p:txBody>
      </p:sp>
      <p:sp>
        <p:nvSpPr>
          <p:cNvPr id="6"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4E959-DC21-ADD9-95FE-C36D606301C9}"/>
              </a:ext>
            </a:extLst>
          </p:cNvPr>
          <p:cNvPicPr>
            <a:picLocks noChangeAspect="1"/>
          </p:cNvPicPr>
          <p:nvPr/>
        </p:nvPicPr>
        <p:blipFill rotWithShape="1">
          <a:blip r:embed="rId2">
            <a:extLst>
              <a:ext uri="{28A0092B-C50C-407E-A947-70E740481C1C}">
                <a14:useLocalDpi xmlns:a14="http://schemas.microsoft.com/office/drawing/2010/main" val="0"/>
              </a:ext>
            </a:extLst>
          </a:blip>
          <a:srcRect l="-15438" t="2814" r="15438" b="2814"/>
          <a:stretch/>
        </p:blipFill>
        <p:spPr>
          <a:xfrm>
            <a:off x="6614655" y="1"/>
            <a:ext cx="17769346" cy="11190026"/>
          </a:xfrm>
          <a:prstGeom prst="rect">
            <a:avLst/>
          </a:prstGeom>
        </p:spPr>
      </p:pic>
      <p:sp>
        <p:nvSpPr>
          <p:cNvPr id="6" name="Rectangle">
            <a:extLst>
              <a:ext uri="{FF2B5EF4-FFF2-40B4-BE49-F238E27FC236}">
                <a16:creationId xmlns:a16="http://schemas.microsoft.com/office/drawing/2014/main" id="{6EBF34AD-A689-C9D4-CB0B-8A1D37CC4331}"/>
              </a:ext>
            </a:extLst>
          </p:cNvPr>
          <p:cNvSpPr>
            <a:spLocks noGrp="1" noRot="1" noMove="1" noResize="1" noEditPoints="1" noAdjustHandles="1" noChangeArrowheads="1" noChangeShapeType="1"/>
          </p:cNvSpPr>
          <p:nvPr/>
        </p:nvSpPr>
        <p:spPr>
          <a:xfrm>
            <a:off x="-57159" y="0"/>
            <a:ext cx="10938317" cy="11190026"/>
          </a:xfrm>
          <a:prstGeom prst="rect">
            <a:avLst/>
          </a:prstGeom>
          <a:solidFill>
            <a:srgbClr val="30778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ym typeface="Arial" panose="020B0604020202020204" pitchFamily="34" charset="0"/>
            </a:endParaRPr>
          </a:p>
        </p:txBody>
      </p:sp>
      <p:sp>
        <p:nvSpPr>
          <p:cNvPr id="10" name="ΚΥΠΡΙΑΚΗ ΔΗΜΟΚΡΑΤΙΑ / ΠΝΕΥΜΑΤΙΚΑ ΔΙΚΑΙΩΜΑΤΑ 2020"/>
          <p:cNvSpPr txBox="1"/>
          <p:nvPr/>
        </p:nvSpPr>
        <p:spPr>
          <a:xfrm>
            <a:off x="1214909" y="12856481"/>
            <a:ext cx="4013493" cy="481328"/>
          </a:xfrm>
          <a:prstGeom prst="rect">
            <a:avLst/>
          </a:prstGeom>
          <a:ln w="12700">
            <a:miter lim="400000"/>
          </a:ln>
        </p:spPr>
        <p:txBody>
          <a:bodyPr lIns="50780" tIns="50780" rIns="50780" bIns="5078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t>ΚΥΠΡΙΑΚΗ ΔΗΜΟΚΡΑΤΙΑ</a:t>
            </a:r>
            <a:r>
              <a:rPr lang="el-GR" dirty="0"/>
              <a:t> / ΠΝΕΥΜΑΤΙΚΑ ΔΙΚΑΙΩΜΑΤΑ 2024</a:t>
            </a:r>
          </a:p>
        </p:txBody>
      </p:sp>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9" name="Subtitle here">
            <a:extLst>
              <a:ext uri="{FF2B5EF4-FFF2-40B4-BE49-F238E27FC236}">
                <a16:creationId xmlns:a16="http://schemas.microsoft.com/office/drawing/2014/main" id="{278FE084-8DAD-74B7-1CFF-72C59B42BCF5}"/>
              </a:ext>
            </a:extLst>
          </p:cNvPr>
          <p:cNvSpPr txBox="1"/>
          <p:nvPr/>
        </p:nvSpPr>
        <p:spPr>
          <a:xfrm>
            <a:off x="860929" y="1429718"/>
            <a:ext cx="9654670" cy="9616928"/>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chemeClr val="bg1"/>
              </a:buClr>
              <a:buSzPct val="120000"/>
            </a:pPr>
            <a:r>
              <a:rPr lang="el-GR" sz="5200" kern="0" spc="0" dirty="0">
                <a:solidFill>
                  <a:srgbClr val="FFFFFF"/>
                </a:solidFill>
              </a:rPr>
              <a:t>Ενίσχυση αγοραστικής δυνατότητας των νέων</a:t>
            </a:r>
            <a:br>
              <a:rPr lang="el-GR" sz="5200" kern="0" spc="0" dirty="0">
                <a:solidFill>
                  <a:srgbClr val="FFFFFF"/>
                </a:solidFill>
              </a:rPr>
            </a:br>
            <a:r>
              <a:rPr lang="el-GR" sz="5200" kern="0" spc="0" dirty="0">
                <a:solidFill>
                  <a:srgbClr val="FFFFFF"/>
                </a:solidFill>
              </a:rPr>
              <a:t>για κάλυψη των στεγαστικών τους αναγκών, με</a:t>
            </a:r>
            <a:r>
              <a:rPr lang="en-US" sz="5200" kern="0" spc="0" dirty="0">
                <a:solidFill>
                  <a:srgbClr val="FFFFFF"/>
                </a:solidFill>
              </a:rPr>
              <a:t> </a:t>
            </a:r>
            <a:r>
              <a:rPr lang="el-GR" sz="5200" kern="0" spc="0" dirty="0">
                <a:solidFill>
                  <a:srgbClr val="FFFFFF"/>
                </a:solidFill>
              </a:rPr>
              <a:t>την παραχώρηση οικονομικής βοήθειας σε νεαρά ζευγάρια</a:t>
            </a:r>
            <a:br>
              <a:rPr lang="en-US" sz="5200" kern="0" spc="0" dirty="0">
                <a:solidFill>
                  <a:srgbClr val="FFFFFF"/>
                </a:solidFill>
              </a:rPr>
            </a:br>
            <a:r>
              <a:rPr lang="el-GR" sz="5200" kern="0" spc="0" dirty="0">
                <a:solidFill>
                  <a:srgbClr val="FFFFFF"/>
                </a:solidFill>
              </a:rPr>
              <a:t>με ή χωρίς τέκνα, μονογονεϊκές οικογένειες</a:t>
            </a:r>
            <a:r>
              <a:rPr lang="en-US" sz="5200" kern="0" spc="0" dirty="0">
                <a:solidFill>
                  <a:srgbClr val="FFFFFF"/>
                </a:solidFill>
              </a:rPr>
              <a:t> </a:t>
            </a:r>
            <a:r>
              <a:rPr lang="el-GR" sz="5200" kern="0" spc="0" dirty="0">
                <a:solidFill>
                  <a:srgbClr val="FFFFFF"/>
                </a:solidFill>
              </a:rPr>
              <a:t>και μονήρη άτομα μέχρι 41ος ετών</a:t>
            </a:r>
            <a:r>
              <a:rPr lang="en-US" sz="5200" kern="0" spc="0" dirty="0">
                <a:solidFill>
                  <a:srgbClr val="FFFFFF"/>
                </a:solidFill>
              </a:rPr>
              <a:t> </a:t>
            </a:r>
            <a:r>
              <a:rPr lang="el-GR" sz="5200" kern="0" spc="0" dirty="0">
                <a:solidFill>
                  <a:srgbClr val="FFFFFF"/>
                </a:solidFill>
              </a:rPr>
              <a:t>για απόκτηση πρώτης κατοικίας.</a:t>
            </a:r>
          </a:p>
        </p:txBody>
      </p:sp>
      <p:sp>
        <p:nvSpPr>
          <p:cNvPr id="2" name="headline goes here goes here">
            <a:extLst>
              <a:ext uri="{FF2B5EF4-FFF2-40B4-BE49-F238E27FC236}">
                <a16:creationId xmlns:a16="http://schemas.microsoft.com/office/drawing/2014/main" id="{0ADFAC00-075C-5146-1817-9892AF53FC0C}"/>
              </a:ext>
            </a:extLst>
          </p:cNvPr>
          <p:cNvSpPr txBox="1"/>
          <p:nvPr/>
        </p:nvSpPr>
        <p:spPr>
          <a:xfrm>
            <a:off x="860929" y="579351"/>
            <a:ext cx="10020229" cy="72718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pPr>
              <a:lnSpc>
                <a:spcPct val="110000"/>
              </a:lnSpc>
            </a:pPr>
            <a:endParaRPr lang="el-GR" b="1" dirty="0">
              <a:solidFill>
                <a:schemeClr val="bg1"/>
              </a:solidFill>
              <a:latin typeface="Arial" panose="020B0604020202020204" pitchFamily="34" charset="0"/>
              <a:cs typeface="Arial" panose="020B0604020202020204" pitchFamily="34" charset="0"/>
            </a:endParaRPr>
          </a:p>
        </p:txBody>
      </p:sp>
      <p:sp>
        <p:nvSpPr>
          <p:cNvPr id="7" name="headline goes here goes here">
            <a:extLst>
              <a:ext uri="{FF2B5EF4-FFF2-40B4-BE49-F238E27FC236}">
                <a16:creationId xmlns:a16="http://schemas.microsoft.com/office/drawing/2014/main" id="{E450BC79-ECD8-CC3B-D0FA-7E34BBA5B1E3}"/>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solidFill>
                  <a:schemeClr val="bg1"/>
                </a:solidFill>
                <a:latin typeface="Arial" panose="020B0604020202020204" pitchFamily="34" charset="0"/>
                <a:cs typeface="Arial" panose="020B0604020202020204" pitchFamily="34" charset="0"/>
              </a:rPr>
              <a:t>ΣΚΟΠΟΣ ΣΧΕΔΙΟΥ</a:t>
            </a:r>
          </a:p>
        </p:txBody>
      </p:sp>
      <p:sp>
        <p:nvSpPr>
          <p:cNvPr id="1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Tree>
    <p:extLst>
      <p:ext uri="{BB962C8B-B14F-4D97-AF65-F5344CB8AC3E}">
        <p14:creationId xmlns:p14="http://schemas.microsoft.com/office/powerpoint/2010/main" val="142246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8683277" y="10529951"/>
            <a:ext cx="15700723" cy="3345352"/>
          </a:xfrm>
          <a:prstGeom prst="rect">
            <a:avLst/>
          </a:prstGeom>
          <a:ln w="12700">
            <a:miter lim="400000"/>
          </a:ln>
        </p:spPr>
      </p:pic>
      <p:sp>
        <p:nvSpPr>
          <p:cNvPr id="181"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el-GR" dirty="0"/>
              <a:t>202</a:t>
            </a:r>
            <a:r>
              <a:rPr lang="en-GB" dirty="0"/>
              <a:t>4</a:t>
            </a:r>
            <a:endParaRPr dirty="0"/>
          </a:p>
        </p:txBody>
      </p:sp>
      <p:sp>
        <p:nvSpPr>
          <p:cNvPr id="13" name="headline goes here goes here"/>
          <p:cNvSpPr txBox="1"/>
          <p:nvPr/>
        </p:nvSpPr>
        <p:spPr>
          <a:xfrm>
            <a:off x="610404" y="556804"/>
            <a:ext cx="1785839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ΥΨΟΣ ΟΙΚΟΝΟΜΙΚΗΣ ΕΝΙΣΧΥΣΗΣ</a:t>
            </a:r>
            <a:endParaRPr lang="el-GR" sz="3400" b="1" cap="none" dirty="0">
              <a:latin typeface="Arial" panose="020B0604020202020204" pitchFamily="34" charset="0"/>
              <a:cs typeface="Arial" panose="020B0604020202020204" pitchFamily="34" charset="0"/>
            </a:endParaRPr>
          </a:p>
        </p:txBody>
      </p:sp>
      <p:sp>
        <p:nvSpPr>
          <p:cNvPr id="12"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a:extLst>
              <a:ext uri="{FF2B5EF4-FFF2-40B4-BE49-F238E27FC236}">
                <a16:creationId xmlns:a16="http://schemas.microsoft.com/office/drawing/2014/main" id="{5C1E294D-C171-941A-6FD1-4A7CC66FCF8B}"/>
              </a:ext>
            </a:extLst>
          </p:cNvPr>
          <p:cNvSpPr txBox="1"/>
          <p:nvPr/>
        </p:nvSpPr>
        <p:spPr>
          <a:xfrm>
            <a:off x="3076584" y="2065808"/>
            <a:ext cx="18230832" cy="26178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4000" b="0" i="1">
                <a:solidFill>
                  <a:srgbClr val="5E5E5E"/>
                </a:solidFill>
                <a:latin typeface="Arial"/>
                <a:ea typeface="Arial"/>
                <a:cs typeface="Arial"/>
                <a:sym typeface="Arial"/>
              </a:defRPr>
            </a:lvl1pPr>
          </a:lstStyle>
          <a:p>
            <a:pPr marL="571500" indent="-571500">
              <a:buClr>
                <a:srgbClr val="F89F4A"/>
              </a:buClr>
              <a:buSzPct val="120000"/>
              <a:buFont typeface="Wingdings" panose="05000000000000000000" pitchFamily="2" charset="2"/>
              <a:buChar char="ü"/>
              <a:defRPr sz="4000" b="0" i="1">
                <a:solidFill>
                  <a:srgbClr val="5E5E5E"/>
                </a:solidFill>
                <a:latin typeface="Arial"/>
                <a:ea typeface="Arial"/>
                <a:cs typeface="Arial"/>
                <a:sym typeface="Arial"/>
              </a:defRPr>
            </a:pPr>
            <a:r>
              <a:rPr lang="el-GR" sz="4400" i="0" dirty="0">
                <a:solidFill>
                  <a:srgbClr val="307687"/>
                </a:solidFill>
              </a:rPr>
              <a:t>Η ενίσχυση ανέρχεται στο </a:t>
            </a:r>
            <a:r>
              <a:rPr lang="el-GR" sz="4400" b="1" i="0" dirty="0">
                <a:solidFill>
                  <a:srgbClr val="307687"/>
                </a:solidFill>
              </a:rPr>
              <a:t>50%</a:t>
            </a:r>
            <a:r>
              <a:rPr lang="el-GR" sz="4400" i="0" dirty="0">
                <a:solidFill>
                  <a:srgbClr val="307687"/>
                </a:solidFill>
              </a:rPr>
              <a:t> της συνολικής επιλέξιμης δαπάνης,</a:t>
            </a:r>
            <a:br>
              <a:rPr lang="en-US" sz="4400" i="0" dirty="0">
                <a:solidFill>
                  <a:srgbClr val="307687"/>
                </a:solidFill>
              </a:rPr>
            </a:br>
            <a:r>
              <a:rPr lang="el-GR" sz="4400" i="0" dirty="0">
                <a:solidFill>
                  <a:srgbClr val="307687"/>
                </a:solidFill>
              </a:rPr>
              <a:t>με κατώτατο όριο</a:t>
            </a:r>
            <a:r>
              <a:rPr lang="en-US" sz="4400" i="0" dirty="0">
                <a:solidFill>
                  <a:srgbClr val="307687"/>
                </a:solidFill>
              </a:rPr>
              <a:t> </a:t>
            </a:r>
            <a:r>
              <a:rPr lang="el-GR" sz="4400" i="0" dirty="0">
                <a:solidFill>
                  <a:srgbClr val="2F7788"/>
                </a:solidFill>
              </a:rPr>
              <a:t>επιλέξιμης δαπάνης </a:t>
            </a:r>
            <a:r>
              <a:rPr lang="el-GR" sz="4400" i="0" dirty="0">
                <a:solidFill>
                  <a:srgbClr val="307687"/>
                </a:solidFill>
              </a:rPr>
              <a:t>τις </a:t>
            </a:r>
            <a:r>
              <a:rPr lang="el-GR" sz="4400" b="1" i="0" dirty="0">
                <a:solidFill>
                  <a:srgbClr val="307687"/>
                </a:solidFill>
              </a:rPr>
              <a:t>€20.000</a:t>
            </a:r>
            <a:r>
              <a:rPr lang="el-GR" sz="4400" i="0" dirty="0">
                <a:solidFill>
                  <a:srgbClr val="307687"/>
                </a:solidFill>
              </a:rPr>
              <a:t>.</a:t>
            </a:r>
          </a:p>
          <a:p>
            <a:pPr marL="571500" indent="-571500">
              <a:lnSpc>
                <a:spcPct val="150000"/>
              </a:lnSpc>
              <a:buClr>
                <a:srgbClr val="F89F4A"/>
              </a:buClr>
              <a:buSzPct val="120000"/>
              <a:buFont typeface="Wingdings" panose="05000000000000000000" pitchFamily="2" charset="2"/>
              <a:buChar char="ü"/>
              <a:defRPr sz="4000" b="0" i="1">
                <a:solidFill>
                  <a:srgbClr val="5E5E5E"/>
                </a:solidFill>
                <a:latin typeface="Arial"/>
                <a:ea typeface="Arial"/>
                <a:cs typeface="Arial"/>
                <a:sym typeface="Arial"/>
              </a:defRPr>
            </a:pPr>
            <a:r>
              <a:rPr lang="el-GR" sz="4400" i="0" dirty="0">
                <a:solidFill>
                  <a:srgbClr val="307687"/>
                </a:solidFill>
              </a:rPr>
              <a:t>Το ανώτατο όριο ενίσχυσης εξαρτάται από τη σύνθεση της οικογένειας:</a:t>
            </a:r>
          </a:p>
        </p:txBody>
      </p:sp>
      <p:sp>
        <p:nvSpPr>
          <p:cNvPr id="17"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396" y="4537531"/>
            <a:ext cx="20469989" cy="5787125"/>
          </a:xfrm>
          <a:prstGeom prst="rect">
            <a:avLst/>
          </a:prstGeom>
        </p:spPr>
      </p:pic>
      <p:sp>
        <p:nvSpPr>
          <p:cNvPr id="3" name="Lorem ipsum dolor sit amet, consec etur adip iscin elit. Suspe disse place rat, felis in biben dum trist ique.">
            <a:extLst>
              <a:ext uri="{FF2B5EF4-FFF2-40B4-BE49-F238E27FC236}">
                <a16:creationId xmlns:a16="http://schemas.microsoft.com/office/drawing/2014/main" id="{974CDADE-BA84-FF33-4304-BD4854C058EF}"/>
              </a:ext>
            </a:extLst>
          </p:cNvPr>
          <p:cNvSpPr txBox="1"/>
          <p:nvPr/>
        </p:nvSpPr>
        <p:spPr>
          <a:xfrm>
            <a:off x="654368" y="10431711"/>
            <a:ext cx="22278043"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ct val="120000"/>
              </a:lnSpc>
              <a:defRPr sz="5000">
                <a:solidFill>
                  <a:srgbClr val="5E5E5E"/>
                </a:solidFill>
                <a:latin typeface="Arial"/>
                <a:ea typeface="Arial"/>
                <a:cs typeface="Arial"/>
                <a:sym typeface="Arial"/>
              </a:defRPr>
            </a:lvl1pPr>
          </a:lstStyle>
          <a:p>
            <a:pPr algn="ctr"/>
            <a:r>
              <a:rPr lang="el-GR" sz="4000" i="1" dirty="0">
                <a:solidFill>
                  <a:srgbClr val="E38C19"/>
                </a:solidFill>
              </a:rPr>
              <a:t>Πρόσθετο ποσό μέχρι €10.000 για άτομα με αναπηρία</a:t>
            </a:r>
            <a:endParaRPr lang="el-GR" sz="4000" b="1" i="1" dirty="0">
              <a:solidFill>
                <a:srgbClr val="E38C19"/>
              </a:solidFill>
            </a:endParaRPr>
          </a:p>
        </p:txBody>
      </p:sp>
    </p:spTree>
    <p:extLst>
      <p:ext uri="{BB962C8B-B14F-4D97-AF65-F5344CB8AC3E}">
        <p14:creationId xmlns:p14="http://schemas.microsoft.com/office/powerpoint/2010/main" val="26540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defRPr sz="1000" b="0">
                <a:solidFill>
                  <a:srgbClr val="5E5E5E"/>
                </a:solidFill>
                <a:latin typeface="Arial" panose="020B0604020202020204"/>
                <a:ea typeface="Arial" panose="020B0604020202020204"/>
                <a:cs typeface="Arial" panose="020B0604020202020204"/>
                <a:sym typeface="Arial" panose="020B0604020202020204"/>
              </a:defRPr>
            </a:pPr>
            <a:r>
              <a:rPr lang="el-GR" b="1" dirty="0"/>
              <a:t>ΚΥΠΡΙΑΚΗ ΔΗΜΟΚΡΑΤΙΑ</a:t>
            </a:r>
            <a:r>
              <a:rPr lang="el-GR" dirty="0"/>
              <a:t> / ΠΝΕΥΜΑΤΙΚΑ ΔΙΚΑΙΩΜΑΤΑ 2024</a:t>
            </a:r>
          </a:p>
        </p:txBody>
      </p:sp>
      <p:pic>
        <p:nvPicPr>
          <p:cNvPr id="3" name="Image" descr="Image">
            <a:extLst>
              <a:ext uri="{FF2B5EF4-FFF2-40B4-BE49-F238E27FC236}">
                <a16:creationId xmlns:a16="http://schemas.microsoft.com/office/drawing/2014/main" id="{DEDD1EDE-FB0A-75AB-843C-68D38C625F77}"/>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8" name="headline goes here goes here">
            <a:extLst>
              <a:ext uri="{FF2B5EF4-FFF2-40B4-BE49-F238E27FC236}">
                <a16:creationId xmlns:a16="http://schemas.microsoft.com/office/drawing/2014/main" id="{2570705A-25D5-B450-E89F-D8CD5FBFFB7D}"/>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ΠροϋποθΕσεις συμμετοχΗς</a:t>
            </a:r>
          </a:p>
        </p:txBody>
      </p:sp>
      <p:sp>
        <p:nvSpPr>
          <p:cNvPr id="9" name="Subtitle here">
            <a:extLst>
              <a:ext uri="{FF2B5EF4-FFF2-40B4-BE49-F238E27FC236}">
                <a16:creationId xmlns:a16="http://schemas.microsoft.com/office/drawing/2014/main" id="{99C63A8E-85FD-2102-5FC2-025AC86FC6F4}"/>
              </a:ext>
            </a:extLst>
          </p:cNvPr>
          <p:cNvSpPr txBox="1"/>
          <p:nvPr/>
        </p:nvSpPr>
        <p:spPr>
          <a:xfrm>
            <a:off x="1737703" y="2639440"/>
            <a:ext cx="10550090" cy="305724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i="0" kern="0" spc="0" dirty="0">
                <a:solidFill>
                  <a:srgbClr val="5E5E5E"/>
                </a:solidFill>
              </a:rPr>
              <a:t>Η κατοικία πρέπει να βρίσκεται εντός οικιστικής ζώνης/περιοχής σε </a:t>
            </a:r>
            <a:r>
              <a:rPr lang="el-GR" sz="4000" b="1" i="0" kern="0" spc="0" dirty="0">
                <a:solidFill>
                  <a:srgbClr val="2F7788"/>
                </a:solidFill>
              </a:rPr>
              <a:t>δημαρχούμενη περιοχή </a:t>
            </a:r>
            <a:r>
              <a:rPr lang="el-GR" sz="4000" i="0" kern="0" spc="0" dirty="0">
                <a:solidFill>
                  <a:srgbClr val="5E5E5E"/>
                </a:solidFill>
              </a:rPr>
              <a:t>(Δήμοι όπως διαμορφώθηκαν μετά</a:t>
            </a:r>
            <a:br>
              <a:rPr lang="en-GB" sz="4000" i="0" kern="0" spc="0" dirty="0">
                <a:solidFill>
                  <a:srgbClr val="5E5E5E"/>
                </a:solidFill>
              </a:rPr>
            </a:br>
            <a:r>
              <a:rPr lang="el-GR" sz="4000" i="0" kern="0" spc="0" dirty="0">
                <a:solidFill>
                  <a:srgbClr val="5E5E5E"/>
                </a:solidFill>
              </a:rPr>
              <a:t>τη μεταρρύθμιση της Τοπικής Αυτοδιοίκησης)</a:t>
            </a:r>
          </a:p>
        </p:txBody>
      </p:sp>
      <p:sp>
        <p:nvSpPr>
          <p:cNvPr id="13" name="01/…">
            <a:extLst>
              <a:ext uri="{FF2B5EF4-FFF2-40B4-BE49-F238E27FC236}">
                <a16:creationId xmlns:a16="http://schemas.microsoft.com/office/drawing/2014/main" id="{6B395F22-C895-3EA2-B165-CC7C5C184C16}"/>
              </a:ext>
            </a:extLst>
          </p:cNvPr>
          <p:cNvSpPr txBox="1"/>
          <p:nvPr/>
        </p:nvSpPr>
        <p:spPr>
          <a:xfrm>
            <a:off x="816474" y="2470980"/>
            <a:ext cx="873597"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01/</a:t>
            </a:r>
          </a:p>
        </p:txBody>
      </p:sp>
      <p:sp>
        <p:nvSpPr>
          <p:cNvPr id="11" name="Subtitle here">
            <a:extLst>
              <a:ext uri="{FF2B5EF4-FFF2-40B4-BE49-F238E27FC236}">
                <a16:creationId xmlns:a16="http://schemas.microsoft.com/office/drawing/2014/main" id="{99C63A8E-85FD-2102-5FC2-025AC86FC6F4}"/>
              </a:ext>
            </a:extLst>
          </p:cNvPr>
          <p:cNvSpPr txBox="1"/>
          <p:nvPr/>
        </p:nvSpPr>
        <p:spPr>
          <a:xfrm>
            <a:off x="13484279" y="2689264"/>
            <a:ext cx="10414106" cy="744203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i="0" kern="0" spc="0" dirty="0">
                <a:solidFill>
                  <a:srgbClr val="5E5E5E"/>
                </a:solidFill>
              </a:rPr>
              <a:t>Η απόκτηση κατοικίας μπορεί να γίνει μέσω:</a:t>
            </a:r>
          </a:p>
          <a:p>
            <a:pPr marL="914400" lvl="3" indent="-457200" defTabSz="821202">
              <a:lnSpc>
                <a:spcPct val="120000"/>
              </a:lnSpc>
              <a:spcBef>
                <a:spcPts val="2000"/>
              </a:spcBef>
              <a:buClr>
                <a:srgbClr val="F89F4A"/>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i="1" dirty="0">
                <a:solidFill>
                  <a:srgbClr val="2F7788"/>
                </a:solidFill>
                <a:latin typeface="Arial"/>
                <a:cs typeface="Arial"/>
              </a:rPr>
              <a:t>Ανέγερσης</a:t>
            </a:r>
          </a:p>
          <a:p>
            <a:pPr marL="914400" lvl="3" indent="-457200" defTabSz="821202">
              <a:lnSpc>
                <a:spcPct val="120000"/>
              </a:lnSpc>
              <a:spcBef>
                <a:spcPts val="2000"/>
              </a:spcBef>
              <a:buClr>
                <a:srgbClr val="F89F4A"/>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i="1" dirty="0">
                <a:solidFill>
                  <a:srgbClr val="2F7788"/>
                </a:solidFill>
                <a:latin typeface="Arial"/>
                <a:cs typeface="Arial"/>
              </a:rPr>
              <a:t>Αγοράς καινούριας ή υφιστάμενης κατοικίας</a:t>
            </a:r>
          </a:p>
          <a:p>
            <a:pPr marL="914400" lvl="3" indent="-457200" defTabSz="821202">
              <a:lnSpc>
                <a:spcPct val="120000"/>
              </a:lnSpc>
              <a:spcBef>
                <a:spcPts val="2000"/>
              </a:spcBef>
              <a:buClr>
                <a:srgbClr val="F89F4A"/>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i="1" dirty="0">
                <a:solidFill>
                  <a:srgbClr val="2F7788"/>
                </a:solidFill>
                <a:latin typeface="Arial"/>
                <a:cs typeface="Arial"/>
              </a:rPr>
              <a:t>Αγοράς και βελτίωσης καινούριας</a:t>
            </a:r>
            <a:br>
              <a:rPr lang="el-GR" sz="3600" i="1" dirty="0">
                <a:solidFill>
                  <a:srgbClr val="2F7788"/>
                </a:solidFill>
                <a:latin typeface="Arial"/>
                <a:cs typeface="Arial"/>
              </a:rPr>
            </a:br>
            <a:r>
              <a:rPr lang="el-GR" sz="3600" i="1" dirty="0">
                <a:solidFill>
                  <a:srgbClr val="2F7788"/>
                </a:solidFill>
                <a:latin typeface="Arial"/>
                <a:cs typeface="Arial"/>
              </a:rPr>
              <a:t>ή υφιστάμενης κατοικίας</a:t>
            </a:r>
          </a:p>
          <a:p>
            <a:pPr marL="914400" lvl="3" indent="-457200" defTabSz="821202">
              <a:lnSpc>
                <a:spcPct val="120000"/>
              </a:lnSpc>
              <a:spcBef>
                <a:spcPts val="2000"/>
              </a:spcBef>
              <a:buClr>
                <a:srgbClr val="F89F4A"/>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i="1" dirty="0">
                <a:solidFill>
                  <a:srgbClr val="2F7788"/>
                </a:solidFill>
                <a:latin typeface="Arial"/>
                <a:cs typeface="Arial"/>
              </a:rPr>
              <a:t>Απόκτησης με δωρεά και βελτίωσης καινούριας ή υφιστάμενης κατοικίας</a:t>
            </a:r>
          </a:p>
          <a:p>
            <a:pPr marL="914400" lvl="3" indent="-457200" defTabSz="821202">
              <a:lnSpc>
                <a:spcPct val="120000"/>
              </a:lnSpc>
              <a:spcBef>
                <a:spcPts val="2000"/>
              </a:spcBef>
              <a:buClr>
                <a:srgbClr val="F89F4A"/>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i="1" dirty="0">
                <a:solidFill>
                  <a:srgbClr val="2F7788"/>
                </a:solidFill>
                <a:latin typeface="Arial"/>
                <a:cs typeface="Arial"/>
              </a:rPr>
              <a:t>Απόκτησης με άλλον νόμιμο τρόπο και βελτίωσης καινούριας ή υφιστάμενης κατοικίας</a:t>
            </a:r>
          </a:p>
        </p:txBody>
      </p:sp>
      <p:sp>
        <p:nvSpPr>
          <p:cNvPr id="12" name="01/…">
            <a:extLst>
              <a:ext uri="{FF2B5EF4-FFF2-40B4-BE49-F238E27FC236}">
                <a16:creationId xmlns:a16="http://schemas.microsoft.com/office/drawing/2014/main" id="{6B395F22-C895-3EA2-B165-CC7C5C184C16}"/>
              </a:ext>
            </a:extLst>
          </p:cNvPr>
          <p:cNvSpPr txBox="1"/>
          <p:nvPr/>
        </p:nvSpPr>
        <p:spPr>
          <a:xfrm>
            <a:off x="12548690" y="2470367"/>
            <a:ext cx="873597" cy="1087437"/>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a:t>
            </a:r>
            <a:r>
              <a:rPr lang="el-GR" sz="4000" b="1" i="1" spc="150" dirty="0">
                <a:solidFill>
                  <a:srgbClr val="307687"/>
                </a:solidFill>
                <a:latin typeface="Arial" panose="020B0604020202020204"/>
                <a:ea typeface="Arial" panose="020B0604020202020204"/>
                <a:cs typeface="Arial" panose="020B0604020202020204"/>
                <a:sym typeface="Arial" panose="020B0604020202020204"/>
              </a:rPr>
              <a:t>4</a:t>
            </a:r>
            <a:r>
              <a:rPr sz="4000" b="1"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14" name="Subtitle here">
            <a:extLst>
              <a:ext uri="{FF2B5EF4-FFF2-40B4-BE49-F238E27FC236}">
                <a16:creationId xmlns:a16="http://schemas.microsoft.com/office/drawing/2014/main" id="{99C63A8E-85FD-2102-5FC2-025AC86FC6F4}"/>
              </a:ext>
            </a:extLst>
          </p:cNvPr>
          <p:cNvSpPr txBox="1"/>
          <p:nvPr/>
        </p:nvSpPr>
        <p:spPr>
          <a:xfrm>
            <a:off x="1737703" y="6314256"/>
            <a:ext cx="10550090" cy="151201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i="0" kern="0" spc="0" dirty="0">
                <a:solidFill>
                  <a:srgbClr val="5E5E5E"/>
                </a:solidFill>
              </a:rPr>
              <a:t>Το εμβαδό της κατοικίας </a:t>
            </a:r>
            <a:r>
              <a:rPr lang="el-GR" sz="4000" b="1" i="0" kern="0" spc="0" dirty="0">
                <a:solidFill>
                  <a:srgbClr val="2F7788"/>
                </a:solidFill>
              </a:rPr>
              <a:t>δεν πρέπει</a:t>
            </a:r>
            <a:br>
              <a:rPr lang="el-GR" sz="4000" b="1" i="0" kern="0" spc="0" dirty="0">
                <a:solidFill>
                  <a:srgbClr val="2F7788"/>
                </a:solidFill>
              </a:rPr>
            </a:br>
            <a:r>
              <a:rPr lang="el-GR" sz="4000" b="1" i="0" kern="0" spc="0" dirty="0">
                <a:solidFill>
                  <a:srgbClr val="2F7788"/>
                </a:solidFill>
              </a:rPr>
              <a:t>να ξεπερνά τα 100 τ.μ.</a:t>
            </a:r>
          </a:p>
        </p:txBody>
      </p:sp>
      <p:sp>
        <p:nvSpPr>
          <p:cNvPr id="15" name="01/…">
            <a:extLst>
              <a:ext uri="{FF2B5EF4-FFF2-40B4-BE49-F238E27FC236}">
                <a16:creationId xmlns:a16="http://schemas.microsoft.com/office/drawing/2014/main" id="{6B395F22-C895-3EA2-B165-CC7C5C184C16}"/>
              </a:ext>
            </a:extLst>
          </p:cNvPr>
          <p:cNvSpPr txBox="1"/>
          <p:nvPr/>
        </p:nvSpPr>
        <p:spPr>
          <a:xfrm>
            <a:off x="816474" y="6152375"/>
            <a:ext cx="873597" cy="1087437"/>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a:t>
            </a:r>
            <a:r>
              <a:rPr lang="el-GR" sz="4000" b="1" i="1" spc="150" dirty="0">
                <a:solidFill>
                  <a:srgbClr val="307687"/>
                </a:solidFill>
                <a:latin typeface="Arial" panose="020B0604020202020204"/>
                <a:ea typeface="Arial" panose="020B0604020202020204"/>
                <a:cs typeface="Arial" panose="020B0604020202020204"/>
                <a:sym typeface="Arial" panose="020B0604020202020204"/>
              </a:rPr>
              <a:t>2</a:t>
            </a:r>
            <a:r>
              <a:rPr sz="4000" b="1"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16" name="Subtitle here">
            <a:extLst>
              <a:ext uri="{FF2B5EF4-FFF2-40B4-BE49-F238E27FC236}">
                <a16:creationId xmlns:a16="http://schemas.microsoft.com/office/drawing/2014/main" id="{99C63A8E-85FD-2102-5FC2-025AC86FC6F4}"/>
              </a:ext>
            </a:extLst>
          </p:cNvPr>
          <p:cNvSpPr txBox="1"/>
          <p:nvPr/>
        </p:nvSpPr>
        <p:spPr>
          <a:xfrm>
            <a:off x="1737703" y="8544871"/>
            <a:ext cx="10550090" cy="305724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i="0" kern="0" spc="0" dirty="0">
                <a:solidFill>
                  <a:srgbClr val="5E5E5E"/>
                </a:solidFill>
              </a:rPr>
              <a:t>Η κατοικία θα πρέπει να αποτελεί την </a:t>
            </a:r>
            <a:r>
              <a:rPr lang="el-GR" sz="4000" b="1" i="0" kern="0" spc="0" dirty="0">
                <a:solidFill>
                  <a:srgbClr val="2F7788"/>
                </a:solidFill>
              </a:rPr>
              <a:t>πρώτη κατοικία του δικαιούχου </a:t>
            </a:r>
            <a:r>
              <a:rPr lang="el-GR" sz="4000" i="0" kern="0" spc="0" dirty="0">
                <a:solidFill>
                  <a:srgbClr val="5E5E5E"/>
                </a:solidFill>
              </a:rPr>
              <a:t>και να αποκτηθεί για σκοπούς </a:t>
            </a:r>
            <a:r>
              <a:rPr lang="el-GR" sz="4000" b="1" i="0" kern="0" spc="0" dirty="0">
                <a:solidFill>
                  <a:srgbClr val="2F7788"/>
                </a:solidFill>
              </a:rPr>
              <a:t>μόνιμης ιδιοκατοίκησης για περίοδο τουλάχιστον δέκα ετών </a:t>
            </a:r>
          </a:p>
        </p:txBody>
      </p:sp>
      <p:sp>
        <p:nvSpPr>
          <p:cNvPr id="18" name="01/…">
            <a:extLst>
              <a:ext uri="{FF2B5EF4-FFF2-40B4-BE49-F238E27FC236}">
                <a16:creationId xmlns:a16="http://schemas.microsoft.com/office/drawing/2014/main" id="{6B395F22-C895-3EA2-B165-CC7C5C184C16}"/>
              </a:ext>
            </a:extLst>
          </p:cNvPr>
          <p:cNvSpPr txBox="1"/>
          <p:nvPr/>
        </p:nvSpPr>
        <p:spPr>
          <a:xfrm>
            <a:off x="816474" y="8368705"/>
            <a:ext cx="873597" cy="1087437"/>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000" b="1" i="1" spc="150" dirty="0">
                <a:solidFill>
                  <a:srgbClr val="307687"/>
                </a:solidFill>
                <a:latin typeface="Arial" panose="020B0604020202020204"/>
                <a:ea typeface="Arial" panose="020B0604020202020204"/>
                <a:cs typeface="Arial" panose="020B0604020202020204"/>
                <a:sym typeface="Arial" panose="020B0604020202020204"/>
              </a:rPr>
              <a:t>0</a:t>
            </a:r>
            <a:r>
              <a:rPr lang="el-GR" sz="4000" b="1" i="1" spc="150" dirty="0">
                <a:solidFill>
                  <a:srgbClr val="307687"/>
                </a:solidFill>
                <a:latin typeface="Arial" panose="020B0604020202020204"/>
                <a:ea typeface="Arial" panose="020B0604020202020204"/>
                <a:cs typeface="Arial" panose="020B0604020202020204"/>
                <a:sym typeface="Arial" panose="020B0604020202020204"/>
              </a:rPr>
              <a:t>3</a:t>
            </a:r>
            <a:r>
              <a:rPr sz="4000" b="1"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19"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dirty="0"/>
              <a:t>ΥΠΟΥΡΓΕΙΟ ΕΣΩΤΕΡΙΚΩΝ</a:t>
            </a:r>
          </a:p>
        </p:txBody>
      </p:sp>
    </p:spTree>
    <p:extLst>
      <p:ext uri="{BB962C8B-B14F-4D97-AF65-F5344CB8AC3E}">
        <p14:creationId xmlns:p14="http://schemas.microsoft.com/office/powerpoint/2010/main" val="376113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4" y="556804"/>
            <a:ext cx="178583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ΠΡΟΫΠΟΘΕΣΕΙΣ ΣΥΜΜΕΤΟΧΗΣ - ΔΙΚΑΙΟΥΧΟΙ</a:t>
            </a:r>
            <a:endParaRPr lang="el-GR" sz="3400" b="1" cap="none" dirty="0">
              <a:latin typeface="Arial" panose="020B0604020202020204" pitchFamily="34" charset="0"/>
              <a:cs typeface="Arial" panose="020B0604020202020204" pitchFamily="34" charset="0"/>
            </a:endParaRPr>
          </a:p>
        </p:txBody>
      </p:sp>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grpSp>
        <p:nvGrpSpPr>
          <p:cNvPr id="4" name="Group 3">
            <a:extLst>
              <a:ext uri="{FF2B5EF4-FFF2-40B4-BE49-F238E27FC236}">
                <a16:creationId xmlns:a16="http://schemas.microsoft.com/office/drawing/2014/main" id="{A71C3976-BAD3-27EA-62B7-42338B0413F8}"/>
              </a:ext>
            </a:extLst>
          </p:cNvPr>
          <p:cNvGrpSpPr/>
          <p:nvPr/>
        </p:nvGrpSpPr>
        <p:grpSpPr>
          <a:xfrm>
            <a:off x="2668507" y="2448736"/>
            <a:ext cx="19046986" cy="7280113"/>
            <a:chOff x="2193038" y="1949744"/>
            <a:chExt cx="19046986" cy="7280113"/>
          </a:xfrm>
        </p:grpSpPr>
        <p:sp>
          <p:nvSpPr>
            <p:cNvPr id="29" name="01/…">
              <a:extLst>
                <a:ext uri="{FF2B5EF4-FFF2-40B4-BE49-F238E27FC236}">
                  <a16:creationId xmlns:a16="http://schemas.microsoft.com/office/drawing/2014/main" id="{9ED81A21-BFD5-5836-BD0E-960958980623}"/>
                </a:ext>
              </a:extLst>
            </p:cNvPr>
            <p:cNvSpPr txBox="1"/>
            <p:nvPr/>
          </p:nvSpPr>
          <p:spPr>
            <a:xfrm>
              <a:off x="2243363" y="2964159"/>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12663282" y="2986931"/>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2193038" y="4016057"/>
              <a:ext cx="8911807" cy="5213800"/>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b="1" i="0" dirty="0">
                  <a:solidFill>
                    <a:srgbClr val="307687"/>
                  </a:solidFill>
                </a:rPr>
                <a:t>Κύπριοι πολίτες ή πολίτες κράτους μέλους της ΕΕ</a:t>
              </a:r>
              <a:r>
                <a:rPr lang="el-GR" sz="3500" i="0" dirty="0">
                  <a:solidFill>
                    <a:srgbClr val="5E5E5E"/>
                  </a:solidFill>
                </a:rPr>
                <a:t>,</a:t>
              </a:r>
              <a:r>
                <a:rPr lang="en-GB" sz="3500" i="0" dirty="0">
                  <a:solidFill>
                    <a:srgbClr val="5E5E5E"/>
                  </a:solidFill>
                </a:rPr>
                <a:t> </a:t>
              </a:r>
              <a:r>
                <a:rPr lang="el-GR" sz="3500" i="0" dirty="0">
                  <a:solidFill>
                    <a:srgbClr val="5E5E5E"/>
                  </a:solidFill>
                </a:rPr>
                <a:t>νοουμένου ότι είναι μόνιμοι κάτοικοι Κύπρου και έχουν νόμιμη, μόνιμη και συνεχή διαμονή σε περιοχές</a:t>
              </a:r>
              <a:r>
                <a:rPr lang="en-GB" sz="3500" i="0" dirty="0">
                  <a:solidFill>
                    <a:srgbClr val="5E5E5E"/>
                  </a:solidFill>
                </a:rPr>
                <a:t> </a:t>
              </a:r>
              <a:r>
                <a:rPr lang="el-GR" sz="3500" i="0" dirty="0">
                  <a:solidFill>
                    <a:srgbClr val="5E5E5E"/>
                  </a:solidFill>
                </a:rPr>
                <a:t>που ελέγχονται από την Κυπριακή Δημοκρατία, για τα τελευταία πέντε χρόνια</a:t>
              </a:r>
              <a:br>
                <a:rPr lang="en-GB" sz="3500" i="0" dirty="0">
                  <a:solidFill>
                    <a:srgbClr val="5E5E5E"/>
                  </a:solidFill>
                </a:rPr>
              </a:br>
              <a:r>
                <a:rPr lang="el-GR" sz="3500" i="0" dirty="0">
                  <a:solidFill>
                    <a:srgbClr val="5E5E5E"/>
                  </a:solidFill>
                </a:rPr>
                <a:t>που προηγούνται της ημερομηνίας υποβολής της αίτησης.</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12663281" y="4016057"/>
              <a:ext cx="8576743" cy="392113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b="1" i="0" dirty="0">
                  <a:solidFill>
                    <a:srgbClr val="307687"/>
                  </a:solidFill>
                </a:rPr>
                <a:t>Επαναπατρισθέντες Κύπριοι υπήκοοι </a:t>
              </a:r>
              <a:r>
                <a:rPr lang="el-GR" sz="3500" i="0" dirty="0">
                  <a:solidFill>
                    <a:srgbClr val="5E5E5E"/>
                  </a:solidFill>
                </a:rPr>
                <a:t>με νόμιμη, μόνιμη και συνεχή διαμονή</a:t>
              </a:r>
              <a:br>
                <a:rPr lang="en-GB" sz="3500" i="0" dirty="0">
                  <a:solidFill>
                    <a:srgbClr val="5E5E5E"/>
                  </a:solidFill>
                </a:rPr>
              </a:br>
              <a:r>
                <a:rPr lang="el-GR" sz="3500" i="0" dirty="0">
                  <a:solidFill>
                    <a:srgbClr val="5E5E5E"/>
                  </a:solidFill>
                </a:rPr>
                <a:t>στην Κυπριακή Δημοκρατία, </a:t>
              </a:r>
              <a:r>
                <a:rPr lang="el-GR" sz="3500" b="1" i="0" dirty="0">
                  <a:solidFill>
                    <a:srgbClr val="307687"/>
                  </a:solidFill>
                </a:rPr>
                <a:t>τα τελευταία τουλάχιστον δύο χρόνια</a:t>
              </a:r>
              <a:br>
                <a:rPr lang="en-GB" sz="3500" b="1" i="0" dirty="0">
                  <a:solidFill>
                    <a:srgbClr val="307687"/>
                  </a:solidFill>
                </a:rPr>
              </a:br>
              <a:r>
                <a:rPr lang="el-GR" sz="3500" i="0" dirty="0">
                  <a:solidFill>
                    <a:srgbClr val="5E5E5E"/>
                  </a:solidFill>
                </a:rPr>
                <a:t>που προηγούνται της ημερομηνίας υποβολής της αίτησης.</a:t>
              </a:r>
            </a:p>
          </p:txBody>
        </p:sp>
        <p:sp>
          <p:nvSpPr>
            <p:cNvPr id="57" name="Line">
              <a:extLst>
                <a:ext uri="{FF2B5EF4-FFF2-40B4-BE49-F238E27FC236}">
                  <a16:creationId xmlns:a16="http://schemas.microsoft.com/office/drawing/2014/main" id="{8A72CB1E-DC88-FD11-773C-42C26D47F0D6}"/>
                </a:ext>
              </a:extLst>
            </p:cNvPr>
            <p:cNvSpPr/>
            <p:nvPr/>
          </p:nvSpPr>
          <p:spPr>
            <a:xfrm flipV="1">
              <a:off x="2235161" y="3863017"/>
              <a:ext cx="8576744"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9449" y="1949744"/>
              <a:ext cx="1666029"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9368" y="2015556"/>
              <a:ext cx="1670656" cy="1584093"/>
            </a:xfrm>
            <a:prstGeom prst="rect">
              <a:avLst/>
            </a:prstGeom>
          </p:spPr>
        </p:pic>
        <p:sp>
          <p:nvSpPr>
            <p:cNvPr id="2" name="Line">
              <a:extLst>
                <a:ext uri="{FF2B5EF4-FFF2-40B4-BE49-F238E27FC236}">
                  <a16:creationId xmlns:a16="http://schemas.microsoft.com/office/drawing/2014/main" id="{E6DB424E-DF78-652A-690B-72C04E5CF0C9}"/>
                </a:ext>
              </a:extLst>
            </p:cNvPr>
            <p:cNvSpPr/>
            <p:nvPr/>
          </p:nvSpPr>
          <p:spPr>
            <a:xfrm flipV="1">
              <a:off x="12604457" y="3863017"/>
              <a:ext cx="8576744"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grpSp>
    </p:spTree>
    <p:extLst>
      <p:ext uri="{BB962C8B-B14F-4D97-AF65-F5344CB8AC3E}">
        <p14:creationId xmlns:p14="http://schemas.microsoft.com/office/powerpoint/2010/main" val="4240538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4" y="556804"/>
            <a:ext cx="1785839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ΠΡΟΫΠΟΘΕΣΕΙΣ ΣΥΜΜΕΤΟΧΗΣ – ΜΗ ΔΙΚΑΙΟΥΧΟΙ</a:t>
            </a:r>
            <a:endParaRPr lang="el-GR" sz="3400" b="1" cap="none" dirty="0">
              <a:latin typeface="Arial" panose="020B0604020202020204" pitchFamily="34" charset="0"/>
              <a:cs typeface="Arial" panose="020B0604020202020204" pitchFamily="34" charset="0"/>
            </a:endParaRPr>
          </a:p>
        </p:txBody>
      </p:sp>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grpSp>
        <p:nvGrpSpPr>
          <p:cNvPr id="13" name="Group 12">
            <a:extLst>
              <a:ext uri="{FF2B5EF4-FFF2-40B4-BE49-F238E27FC236}">
                <a16:creationId xmlns:a16="http://schemas.microsoft.com/office/drawing/2014/main" id="{96163699-CFD8-84C7-43D0-4195B428A687}"/>
              </a:ext>
            </a:extLst>
          </p:cNvPr>
          <p:cNvGrpSpPr/>
          <p:nvPr/>
        </p:nvGrpSpPr>
        <p:grpSpPr>
          <a:xfrm>
            <a:off x="1791706" y="2557535"/>
            <a:ext cx="20800589" cy="8613898"/>
            <a:chOff x="856301" y="2740415"/>
            <a:chExt cx="20800589" cy="8613898"/>
          </a:xfrm>
        </p:grpSpPr>
        <p:sp>
          <p:nvSpPr>
            <p:cNvPr id="29" name="01/…">
              <a:extLst>
                <a:ext uri="{FF2B5EF4-FFF2-40B4-BE49-F238E27FC236}">
                  <a16:creationId xmlns:a16="http://schemas.microsoft.com/office/drawing/2014/main" id="{9ED81A21-BFD5-5836-BD0E-960958980623}"/>
                </a:ext>
              </a:extLst>
            </p:cNvPr>
            <p:cNvSpPr txBox="1"/>
            <p:nvPr/>
          </p:nvSpPr>
          <p:spPr>
            <a:xfrm>
              <a:off x="8694535" y="3795798"/>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GB"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15924619" y="3818570"/>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GB" sz="4000" b="1" i="1">
                  <a:solidFill>
                    <a:srgbClr val="307687"/>
                  </a:solidFill>
                </a:rPr>
                <a:t>3</a:t>
              </a:r>
              <a:r>
                <a:rPr sz="4000" b="1" i="1">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8644211" y="4847696"/>
              <a:ext cx="5701040" cy="4567469"/>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Πολίτες που κατείχαν οι ίδιοι ή ο/η σύζυγος/συμβίος/α τους άλλη ιδιόκτητη κατοικία τα προηγούμενα πέντε χρόνια που προηγούνται της ημερομηνίας υποβολής της αίτησης.</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15924619" y="4847696"/>
              <a:ext cx="5732271" cy="392113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Πολίτες που οι ίδιοι ή ο/η σύζυγος/συμβίος/α τους</a:t>
              </a:r>
              <a:br>
                <a:rPr lang="el-GR" sz="3500" i="0" dirty="0">
                  <a:solidFill>
                    <a:srgbClr val="5E5E5E"/>
                  </a:solidFill>
                </a:rPr>
              </a:br>
              <a:r>
                <a:rPr lang="el-GR" sz="3500" i="0" dirty="0">
                  <a:solidFill>
                    <a:srgbClr val="5E5E5E"/>
                  </a:solidFill>
                </a:rPr>
                <a:t>έχουν συμπληρώσει το 41ο έτος</a:t>
              </a:r>
              <a:r>
                <a:rPr lang="en-GB" sz="3500" i="0" dirty="0">
                  <a:solidFill>
                    <a:srgbClr val="5E5E5E"/>
                  </a:solidFill>
                </a:rPr>
                <a:t> </a:t>
              </a:r>
              <a:r>
                <a:rPr lang="el-GR" sz="3500" i="0" dirty="0">
                  <a:solidFill>
                    <a:srgbClr val="5E5E5E"/>
                  </a:solidFill>
                </a:rPr>
                <a:t>της ηλικίας τους κατά την ημερομηνία υποβολής της αίτησης. </a:t>
              </a: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3838" y="2915987"/>
              <a:ext cx="1661413"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2616" y="2740415"/>
              <a:ext cx="1652373" cy="1666029"/>
            </a:xfrm>
            <a:prstGeom prst="rect">
              <a:avLst/>
            </a:prstGeom>
          </p:spPr>
        </p:pic>
        <p:sp>
          <p:nvSpPr>
            <p:cNvPr id="4" name="01/…">
              <a:extLst>
                <a:ext uri="{FF2B5EF4-FFF2-40B4-BE49-F238E27FC236}">
                  <a16:creationId xmlns:a16="http://schemas.microsoft.com/office/drawing/2014/main" id="{8F523DF3-AEED-2358-A0F5-156D059B4C44}"/>
                </a:ext>
              </a:extLst>
            </p:cNvPr>
            <p:cNvSpPr txBox="1"/>
            <p:nvPr/>
          </p:nvSpPr>
          <p:spPr>
            <a:xfrm>
              <a:off x="856301" y="3818726"/>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GB" sz="4000" b="1" i="1" dirty="0">
                  <a:solidFill>
                    <a:srgbClr val="307687"/>
                  </a:solidFill>
                </a:rPr>
                <a:t>1</a:t>
              </a:r>
              <a:r>
                <a:rPr sz="4000" b="1" i="1" dirty="0">
                  <a:solidFill>
                    <a:srgbClr val="307687"/>
                  </a:solidFill>
                </a:rPr>
                <a:t>/</a:t>
              </a:r>
              <a:endParaRPr lang="el-GR" sz="4000" b="1" i="1" dirty="0">
                <a:solidFill>
                  <a:srgbClr val="307687"/>
                </a:solidFill>
              </a:endParaRPr>
            </a:p>
          </p:txBody>
        </p:sp>
        <p:sp>
          <p:nvSpPr>
            <p:cNvPr id="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C13D9BA-04E8-F1AE-A1D5-278FB5195E4A}"/>
                </a:ext>
              </a:extLst>
            </p:cNvPr>
            <p:cNvSpPr txBox="1"/>
            <p:nvPr/>
          </p:nvSpPr>
          <p:spPr>
            <a:xfrm>
              <a:off x="856301" y="4847852"/>
              <a:ext cx="5983411" cy="6506461"/>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Πολίτες που οι ίδιοι ή ο/η σύζυγος/</a:t>
              </a:r>
              <a:r>
                <a:rPr lang="el-GR" sz="3500" i="0" dirty="0" err="1">
                  <a:solidFill>
                    <a:srgbClr val="5E5E5E"/>
                  </a:solidFill>
                </a:rPr>
                <a:t>συμβίος</a:t>
              </a:r>
              <a:r>
                <a:rPr lang="el-GR" sz="3500" i="0" dirty="0">
                  <a:solidFill>
                    <a:srgbClr val="5E5E5E"/>
                  </a:solidFill>
                </a:rPr>
                <a:t>/α τους έχουν λάβει προηγουμένως κρατική οικονομική ενίσχυση για στεγαστικούς σκοπούς ή ενίσχυση από τον ΚΟΑΓ</a:t>
              </a:r>
              <a:br>
                <a:rPr lang="en-GB" sz="3500" i="0" dirty="0">
                  <a:solidFill>
                    <a:srgbClr val="5E5E5E"/>
                  </a:solidFill>
                </a:rPr>
              </a:br>
              <a:r>
                <a:rPr lang="el-GR" sz="3500" i="0" dirty="0">
                  <a:solidFill>
                    <a:srgbClr val="5E5E5E"/>
                  </a:solidFill>
                </a:rPr>
                <a:t>ή και την Υπηρεσία</a:t>
              </a:r>
              <a:r>
                <a:rPr lang="en-GB" sz="3500" i="0" dirty="0">
                  <a:solidFill>
                    <a:srgbClr val="5E5E5E"/>
                  </a:solidFill>
                </a:rPr>
                <a:t> </a:t>
              </a:r>
              <a:r>
                <a:rPr lang="el-GR" sz="3500" i="0" dirty="0">
                  <a:solidFill>
                    <a:srgbClr val="5E5E5E"/>
                  </a:solidFill>
                </a:rPr>
                <a:t>Μέριμνας και</a:t>
              </a:r>
              <a:r>
                <a:rPr lang="en-GB" sz="3500" i="0" dirty="0">
                  <a:solidFill>
                    <a:srgbClr val="5E5E5E"/>
                  </a:solidFill>
                </a:rPr>
                <a:t> </a:t>
              </a:r>
              <a:r>
                <a:rPr lang="el-GR" sz="3500" i="0" dirty="0">
                  <a:solidFill>
                    <a:srgbClr val="5E5E5E"/>
                  </a:solidFill>
                </a:rPr>
                <a:t>Αποκατάστασης Εκτοπισθέντων για στεγαστικούς σκοπούς.</a:t>
              </a:r>
            </a:p>
          </p:txBody>
        </p:sp>
        <p:sp>
          <p:nvSpPr>
            <p:cNvPr id="6" name="Line">
              <a:extLst>
                <a:ext uri="{FF2B5EF4-FFF2-40B4-BE49-F238E27FC236}">
                  <a16:creationId xmlns:a16="http://schemas.microsoft.com/office/drawing/2014/main" id="{6BBF53C1-E90C-DE41-2F8C-7CE37F46648E}"/>
                </a:ext>
              </a:extLst>
            </p:cNvPr>
            <p:cNvSpPr/>
            <p:nvPr/>
          </p:nvSpPr>
          <p:spPr>
            <a:xfrm flipV="1">
              <a:off x="856301" y="4694812"/>
              <a:ext cx="569080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7" name="Picture 6">
              <a:extLst>
                <a:ext uri="{FF2B5EF4-FFF2-40B4-BE49-F238E27FC236}">
                  <a16:creationId xmlns:a16="http://schemas.microsoft.com/office/drawing/2014/main" id="{C384E5FE-76E7-3235-9E99-B1AF10CDD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448" y="2908289"/>
              <a:ext cx="1670656" cy="1548000"/>
            </a:xfrm>
            <a:prstGeom prst="rect">
              <a:avLst/>
            </a:prstGeom>
          </p:spPr>
        </p:pic>
        <p:sp>
          <p:nvSpPr>
            <p:cNvPr id="11" name="Line">
              <a:extLst>
                <a:ext uri="{FF2B5EF4-FFF2-40B4-BE49-F238E27FC236}">
                  <a16:creationId xmlns:a16="http://schemas.microsoft.com/office/drawing/2014/main" id="{A51C38C4-58E5-E80A-FC36-1B2060262A8F}"/>
                </a:ext>
              </a:extLst>
            </p:cNvPr>
            <p:cNvSpPr/>
            <p:nvPr/>
          </p:nvSpPr>
          <p:spPr>
            <a:xfrm flipV="1">
              <a:off x="8636150" y="4694812"/>
              <a:ext cx="569080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12" name="Line">
              <a:extLst>
                <a:ext uri="{FF2B5EF4-FFF2-40B4-BE49-F238E27FC236}">
                  <a16:creationId xmlns:a16="http://schemas.microsoft.com/office/drawing/2014/main" id="{62D94F26-1113-D2D7-CFD7-A1173C2E9417}"/>
                </a:ext>
              </a:extLst>
            </p:cNvPr>
            <p:cNvSpPr/>
            <p:nvPr/>
          </p:nvSpPr>
          <p:spPr>
            <a:xfrm flipV="1">
              <a:off x="15966087" y="4694812"/>
              <a:ext cx="569080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grpSp>
    </p:spTree>
    <p:extLst>
      <p:ext uri="{BB962C8B-B14F-4D97-AF65-F5344CB8AC3E}">
        <p14:creationId xmlns:p14="http://schemas.microsoft.com/office/powerpoint/2010/main" val="97652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8936984" y="10354105"/>
            <a:ext cx="15700723" cy="3345352"/>
          </a:xfrm>
          <a:prstGeom prst="rect">
            <a:avLst/>
          </a:prstGeom>
          <a:ln w="12700">
            <a:miter lim="400000"/>
          </a:ln>
        </p:spPr>
      </p:pic>
      <p:sp>
        <p:nvSpPr>
          <p:cNvPr id="181"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a:t>
            </a:r>
            <a:r>
              <a:rPr lang="el-GR" dirty="0"/>
              <a:t>202</a:t>
            </a:r>
            <a:r>
              <a:rPr lang="en-GB" dirty="0"/>
              <a:t>4</a:t>
            </a:r>
            <a:endParaRPr dirty="0"/>
          </a:p>
        </p:txBody>
      </p:sp>
      <p:sp>
        <p:nvSpPr>
          <p:cNvPr id="13" name="headline goes here goes here"/>
          <p:cNvSpPr txBox="1"/>
          <p:nvPr/>
        </p:nvSpPr>
        <p:spPr>
          <a:xfrm>
            <a:off x="610404" y="556804"/>
            <a:ext cx="17858392" cy="841256"/>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ΔΙΚΑΙΟΥΧΟΙ – ΕΙΣΟΔΗΜΑΤΙΚΑ ΚΡΙΤΗΡΙΑ</a:t>
            </a:r>
            <a:endParaRPr lang="el-GR" sz="3400" b="1" cap="none" dirty="0">
              <a:latin typeface="Arial" panose="020B0604020202020204" pitchFamily="34" charset="0"/>
              <a:cs typeface="Arial" panose="020B0604020202020204" pitchFamily="34" charset="0"/>
            </a:endParaRPr>
          </a:p>
        </p:txBody>
      </p:sp>
      <p:sp>
        <p:nvSpPr>
          <p:cNvPr id="17" name="ΥΠΟΥΡΓΕΙΟ ΟΙΚΟΝΟΜΙΚΩΝ"/>
          <p:cNvSpPr txBox="1">
            <a:spLocks/>
          </p:cNvSpPr>
          <p:nvPr/>
        </p:nvSpPr>
        <p:spPr>
          <a:xfrm>
            <a:off x="11104845" y="12424383"/>
            <a:ext cx="9605670" cy="613971"/>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2500" b="1" kern="1200">
                <a:solidFill>
                  <a:srgbClr val="FFFFFF"/>
                </a:solidFill>
                <a:latin typeface="Arial"/>
                <a:ea typeface="Arial"/>
                <a:cs typeface="Arial"/>
                <a:sym typeface="Arial"/>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l-GR"/>
              <a:t>ΥΠΟΥΡΓΕΙΟ ΕΣΩΤΕΡΙΚΩΝ</a:t>
            </a:r>
            <a:endParaRPr lang="el-GR"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65" r="1034"/>
          <a:stretch/>
        </p:blipFill>
        <p:spPr>
          <a:xfrm>
            <a:off x="622515" y="2041158"/>
            <a:ext cx="23138970" cy="9722122"/>
          </a:xfrm>
          <a:prstGeom prst="rect">
            <a:avLst/>
          </a:prstGeom>
        </p:spPr>
      </p:pic>
    </p:spTree>
    <p:extLst>
      <p:ext uri="{BB962C8B-B14F-4D97-AF65-F5344CB8AC3E}">
        <p14:creationId xmlns:p14="http://schemas.microsoft.com/office/powerpoint/2010/main" val="13849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36" name="headline goes here goes here"/>
          <p:cNvSpPr txBox="1"/>
          <p:nvPr/>
        </p:nvSpPr>
        <p:spPr>
          <a:xfrm>
            <a:off x="610404" y="556804"/>
            <a:ext cx="1785839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ΔΙΚΑΙΟΥΧΟΙ</a:t>
            </a:r>
            <a:endParaRPr lang="el-GR" sz="3400" b="1" cap="none"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C1CA20-8A52-26DC-7B23-96747EF54855}"/>
              </a:ext>
            </a:extLst>
          </p:cNvPr>
          <p:cNvGrpSpPr/>
          <p:nvPr/>
        </p:nvGrpSpPr>
        <p:grpSpPr>
          <a:xfrm>
            <a:off x="929451" y="1569101"/>
            <a:ext cx="22525099" cy="9340533"/>
            <a:chOff x="707679" y="1569101"/>
            <a:chExt cx="22525099" cy="9340533"/>
          </a:xfrm>
        </p:grpSpPr>
        <p:sp>
          <p:nvSpPr>
            <p:cNvPr id="29" name="01/…">
              <a:extLst>
                <a:ext uri="{FF2B5EF4-FFF2-40B4-BE49-F238E27FC236}">
                  <a16:creationId xmlns:a16="http://schemas.microsoft.com/office/drawing/2014/main" id="{9ED81A21-BFD5-5836-BD0E-960958980623}"/>
                </a:ext>
              </a:extLst>
            </p:cNvPr>
            <p:cNvSpPr txBox="1"/>
            <p:nvPr/>
          </p:nvSpPr>
          <p:spPr>
            <a:xfrm>
              <a:off x="758003" y="2704944"/>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01/</a:t>
              </a:r>
              <a:endParaRPr lang="el-GR" sz="4000" b="1" i="1" dirty="0">
                <a:solidFill>
                  <a:srgbClr val="307687"/>
                </a:solidFill>
              </a:endParaRPr>
            </a:p>
          </p:txBody>
        </p:sp>
        <p:sp>
          <p:nvSpPr>
            <p:cNvPr id="30" name="01/…">
              <a:extLst>
                <a:ext uri="{FF2B5EF4-FFF2-40B4-BE49-F238E27FC236}">
                  <a16:creationId xmlns:a16="http://schemas.microsoft.com/office/drawing/2014/main" id="{F14BECF1-3930-AF80-B9DC-EBFD74446546}"/>
                </a:ext>
              </a:extLst>
            </p:cNvPr>
            <p:cNvSpPr txBox="1"/>
            <p:nvPr/>
          </p:nvSpPr>
          <p:spPr>
            <a:xfrm>
              <a:off x="8607516" y="2727716"/>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l-GR" sz="4000" b="1" i="1" dirty="0">
                  <a:solidFill>
                    <a:srgbClr val="307687"/>
                  </a:solidFill>
                </a:rPr>
                <a:t>2</a:t>
              </a:r>
              <a:r>
                <a:rPr sz="4000" b="1" i="1" dirty="0">
                  <a:solidFill>
                    <a:srgbClr val="307687"/>
                  </a:solidFill>
                </a:rPr>
                <a:t>/</a:t>
              </a:r>
              <a:endParaRPr lang="el-GR" sz="4000" b="1" i="1" dirty="0">
                <a:solidFill>
                  <a:srgbClr val="307687"/>
                </a:solidFill>
              </a:endParaRPr>
            </a:p>
          </p:txBody>
        </p:sp>
        <p:sp>
          <p:nvSpPr>
            <p:cNvPr id="34" name="01/…">
              <a:extLst>
                <a:ext uri="{FF2B5EF4-FFF2-40B4-BE49-F238E27FC236}">
                  <a16:creationId xmlns:a16="http://schemas.microsoft.com/office/drawing/2014/main" id="{E9CB0868-0494-6AC1-F1E7-DE96FD92B0A3}"/>
                </a:ext>
              </a:extLst>
            </p:cNvPr>
            <p:cNvSpPr txBox="1"/>
            <p:nvPr/>
          </p:nvSpPr>
          <p:spPr>
            <a:xfrm>
              <a:off x="16319313" y="2727716"/>
              <a:ext cx="81592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20000"/>
                </a:lnSpc>
                <a:spcBef>
                  <a:spcPts val="3000"/>
                </a:spcBef>
                <a:defRPr sz="4000">
                  <a:solidFill>
                    <a:srgbClr val="3B8396"/>
                  </a:solidFill>
                  <a:latin typeface="Arial"/>
                  <a:ea typeface="Arial"/>
                  <a:cs typeface="Arial"/>
                  <a:sym typeface="Arial"/>
                </a:defRPr>
              </a:pPr>
              <a:r>
                <a:rPr sz="4000" b="1" i="1" dirty="0">
                  <a:solidFill>
                    <a:srgbClr val="307687"/>
                  </a:solidFill>
                </a:rPr>
                <a:t>0</a:t>
              </a:r>
              <a:r>
                <a:rPr lang="en-US" sz="4000" b="1" i="1" dirty="0">
                  <a:solidFill>
                    <a:srgbClr val="307687"/>
                  </a:solidFill>
                </a:rPr>
                <a:t>3</a:t>
              </a:r>
              <a:r>
                <a:rPr sz="4000" b="1" i="1" dirty="0">
                  <a:solidFill>
                    <a:srgbClr val="307687"/>
                  </a:solidFill>
                </a:rPr>
                <a:t>/</a:t>
              </a:r>
              <a:endParaRPr lang="el-GR" sz="4000" b="1" i="1" dirty="0">
                <a:solidFill>
                  <a:srgbClr val="307687"/>
                </a:solidFill>
              </a:endParaRPr>
            </a:p>
          </p:txBody>
        </p:sp>
        <p:sp>
          <p:nvSpPr>
            <p:cNvPr id="3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F57AF549-A355-BA00-D10E-9422D1931E0E}"/>
                </a:ext>
              </a:extLst>
            </p:cNvPr>
            <p:cNvSpPr txBox="1"/>
            <p:nvPr/>
          </p:nvSpPr>
          <p:spPr>
            <a:xfrm>
              <a:off x="707679" y="3756842"/>
              <a:ext cx="7192098" cy="3980577"/>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Απαιτείται </a:t>
              </a:r>
              <a:r>
                <a:rPr lang="el-GR" sz="3500" b="1" i="0" dirty="0">
                  <a:solidFill>
                    <a:srgbClr val="307687"/>
                  </a:solidFill>
                </a:rPr>
                <a:t>υποχρεωτικά</a:t>
              </a:r>
              <a:br>
                <a:rPr lang="en-US" sz="3500" b="1" i="0" dirty="0">
                  <a:solidFill>
                    <a:srgbClr val="307687"/>
                  </a:solidFill>
                </a:rPr>
              </a:br>
              <a:r>
                <a:rPr lang="el-GR" sz="3500" b="1" i="0" dirty="0">
                  <a:solidFill>
                    <a:srgbClr val="307687"/>
                  </a:solidFill>
                </a:rPr>
                <a:t>και σε όλες τις περιπτώσεις τεκμηρίωση της διαθεσιμότητας και επάρκειας χρηματικών πόρων</a:t>
              </a:r>
              <a:r>
                <a:rPr lang="el-GR" sz="3500" i="0" dirty="0">
                  <a:solidFill>
                    <a:srgbClr val="307687"/>
                  </a:solidFill>
                </a:rPr>
                <a:t> </a:t>
              </a:r>
              <a:r>
                <a:rPr lang="el-GR" sz="3500" i="0" dirty="0">
                  <a:solidFill>
                    <a:srgbClr val="5E5E5E"/>
                  </a:solidFill>
                </a:rPr>
                <a:t>για απόκτηση</a:t>
              </a:r>
              <a:br>
                <a:rPr lang="en-US" sz="3500" i="0" dirty="0">
                  <a:solidFill>
                    <a:srgbClr val="5E5E5E"/>
                  </a:solidFill>
                </a:rPr>
              </a:br>
              <a:r>
                <a:rPr lang="el-GR" sz="3500" i="0" dirty="0">
                  <a:solidFill>
                    <a:srgbClr val="5E5E5E"/>
                  </a:solidFill>
                </a:rPr>
                <a:t>της κατοικίας. </a:t>
              </a:r>
            </a:p>
          </p:txBody>
        </p:sp>
        <p:sp>
          <p:nvSpPr>
            <p:cNvPr id="3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FB34578-8644-B595-E276-B0AB28BF9CED}"/>
                </a:ext>
              </a:extLst>
            </p:cNvPr>
            <p:cNvSpPr txBox="1"/>
            <p:nvPr/>
          </p:nvSpPr>
          <p:spPr>
            <a:xfrm>
              <a:off x="8607516" y="3756842"/>
              <a:ext cx="7200000" cy="715279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Οι χρηματικοί πόροι θα πρέπει να προέρχονται </a:t>
              </a:r>
              <a:r>
                <a:rPr lang="el-GR" sz="3500" b="1" i="0" dirty="0">
                  <a:solidFill>
                    <a:srgbClr val="2F7788"/>
                  </a:solidFill>
                </a:rPr>
                <a:t>είτε συνδυαστικά από εξασφάλιση δανείου</a:t>
              </a:r>
              <a:r>
                <a:rPr lang="el-GR" sz="3500" i="0" dirty="0">
                  <a:solidFill>
                    <a:srgbClr val="5E5E5E"/>
                  </a:solidFill>
                </a:rPr>
                <a:t> </a:t>
              </a:r>
              <a:r>
                <a:rPr lang="el-GR" sz="3500" b="1" i="0" dirty="0">
                  <a:solidFill>
                    <a:srgbClr val="2F7788"/>
                  </a:solidFill>
                </a:rPr>
                <a:t>και καταθέσεις </a:t>
              </a:r>
              <a:r>
                <a:rPr lang="el-GR" sz="3500" i="0" dirty="0">
                  <a:solidFill>
                    <a:srgbClr val="5E5E5E"/>
                  </a:solidFill>
                </a:rPr>
                <a:t>είτε </a:t>
              </a:r>
              <a:r>
                <a:rPr lang="el-GR" sz="3500" b="1" i="0" dirty="0">
                  <a:solidFill>
                    <a:srgbClr val="2F7788"/>
                  </a:solidFill>
                </a:rPr>
                <a:t>αποκλειστικά από εξασφάλιση δανείου</a:t>
              </a:r>
              <a:r>
                <a:rPr lang="el-GR" sz="3500" i="0" dirty="0">
                  <a:solidFill>
                    <a:srgbClr val="5E5E5E"/>
                  </a:solidFill>
                </a:rPr>
                <a:t>.</a:t>
              </a:r>
              <a:endParaRPr lang="en-US" sz="3500" i="0" dirty="0">
                <a:solidFill>
                  <a:srgbClr val="5E5E5E"/>
                </a:solidFill>
              </a:endParaRPr>
            </a:p>
            <a:p>
              <a:pPr>
                <a:lnSpc>
                  <a:spcPct val="120000"/>
                </a:lnSpc>
              </a:pPr>
              <a:r>
                <a:rPr lang="el-GR" sz="3500" i="0" dirty="0">
                  <a:solidFill>
                    <a:srgbClr val="5E5E5E"/>
                  </a:solidFill>
                </a:rPr>
                <a:t>Η τεκμηρίωση εξασφάλισης δανείου υποβάλλεται σε μεταγενέστερο στάδιο της υποβολής αίτησης.</a:t>
              </a:r>
              <a:br>
                <a:rPr lang="en-US" sz="3500" i="0" dirty="0">
                  <a:solidFill>
                    <a:srgbClr val="5E5E5E"/>
                  </a:solidFill>
                </a:rPr>
              </a:br>
              <a:r>
                <a:rPr lang="el-GR" sz="3500" i="0" dirty="0">
                  <a:solidFill>
                    <a:srgbClr val="5E5E5E"/>
                  </a:solidFill>
                </a:rPr>
                <a:t>Η τεκμηρίωση των καταθέσεων γίνεται απαραίτητα κατά τον χρόνο υποβολής της αίτησης.</a:t>
              </a: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E48082D-0C8A-4552-00C4-4EA9CF85579D}"/>
                </a:ext>
              </a:extLst>
            </p:cNvPr>
            <p:cNvSpPr txBox="1"/>
            <p:nvPr/>
          </p:nvSpPr>
          <p:spPr>
            <a:xfrm>
              <a:off x="16319313" y="3756842"/>
              <a:ext cx="6913465" cy="6506461"/>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Δεδομένου ότι πληρούνται τα υπόλοιπα κριτήρια του Σχεδίου, θα αποστέλλεται στον/στην αιτητή/αιτήτρια </a:t>
              </a:r>
              <a:r>
                <a:rPr lang="el-GR" sz="3500" b="1" i="0" dirty="0">
                  <a:solidFill>
                    <a:srgbClr val="2F7788"/>
                  </a:solidFill>
                </a:rPr>
                <a:t>επιστολή προέγκρισης για τη θετική αξιολόγησή του</a:t>
              </a:r>
              <a:r>
                <a:rPr lang="el-GR" sz="3500" i="0" dirty="0">
                  <a:solidFill>
                    <a:srgbClr val="5E5E5E"/>
                  </a:solidFill>
                </a:rPr>
                <a:t>, με υποχρέωση για εξασφάλιση χρηματοδότησης μέσω δανεισμού και προσκόμιση της συμφωνίας δανείου εντός τεσσάρων μηνών.</a:t>
              </a:r>
            </a:p>
          </p:txBody>
        </p:sp>
        <p:sp>
          <p:nvSpPr>
            <p:cNvPr id="53" name="Line">
              <a:extLst>
                <a:ext uri="{FF2B5EF4-FFF2-40B4-BE49-F238E27FC236}">
                  <a16:creationId xmlns:a16="http://schemas.microsoft.com/office/drawing/2014/main" id="{8A72CB1E-DC88-FD11-773C-42C26D47F0D6}"/>
                </a:ext>
              </a:extLst>
            </p:cNvPr>
            <p:cNvSpPr/>
            <p:nvPr/>
          </p:nvSpPr>
          <p:spPr>
            <a:xfrm flipV="1">
              <a:off x="16319313" y="3603802"/>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6" name="Line">
              <a:extLst>
                <a:ext uri="{FF2B5EF4-FFF2-40B4-BE49-F238E27FC236}">
                  <a16:creationId xmlns:a16="http://schemas.microsoft.com/office/drawing/2014/main" id="{8A72CB1E-DC88-FD11-773C-42C26D47F0D6}"/>
                </a:ext>
              </a:extLst>
            </p:cNvPr>
            <p:cNvSpPr/>
            <p:nvPr/>
          </p:nvSpPr>
          <p:spPr>
            <a:xfrm flipV="1">
              <a:off x="8607516" y="3603809"/>
              <a:ext cx="6746863"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sp>
          <p:nvSpPr>
            <p:cNvPr id="57" name="Line">
              <a:extLst>
                <a:ext uri="{FF2B5EF4-FFF2-40B4-BE49-F238E27FC236}">
                  <a16:creationId xmlns:a16="http://schemas.microsoft.com/office/drawing/2014/main" id="{8A72CB1E-DC88-FD11-773C-42C26D47F0D6}"/>
                </a:ext>
              </a:extLst>
            </p:cNvPr>
            <p:cNvSpPr/>
            <p:nvPr/>
          </p:nvSpPr>
          <p:spPr>
            <a:xfrm flipV="1">
              <a:off x="707680" y="3603802"/>
              <a:ext cx="7088218" cy="0"/>
            </a:xfrm>
            <a:prstGeom prst="line">
              <a:avLst/>
            </a:prstGeom>
            <a:ln w="38100">
              <a:solidFill>
                <a:srgbClr val="E38C19"/>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dirty="0">
                <a:sym typeface="Arial" panose="020B0604020202020204" pitchFamily="34" charset="0"/>
              </a:endParaRPr>
            </a:p>
          </p:txBody>
        </p:sp>
        <p:pic>
          <p:nvPicPr>
            <p:cNvPr id="62" name="Picture 61">
              <a:extLst>
                <a:ext uri="{FF2B5EF4-FFF2-40B4-BE49-F238E27FC236}">
                  <a16:creationId xmlns:a16="http://schemas.microsoft.com/office/drawing/2014/main" id="{83C9440F-AFCD-4B45-B0FF-A01A1B4D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948" y="1569101"/>
              <a:ext cx="1661413" cy="1666029"/>
            </a:xfrm>
            <a:prstGeom prst="rect">
              <a:avLst/>
            </a:prstGeom>
          </p:spPr>
        </p:pic>
        <p:pic>
          <p:nvPicPr>
            <p:cNvPr id="63" name="Picture 62">
              <a:extLst>
                <a:ext uri="{FF2B5EF4-FFF2-40B4-BE49-F238E27FC236}">
                  <a16:creationId xmlns:a16="http://schemas.microsoft.com/office/drawing/2014/main" id="{83C9440F-AFCD-4B45-B0FF-A01A1B4D4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7702" y="1804443"/>
              <a:ext cx="1670656" cy="1356265"/>
            </a:xfrm>
            <a:prstGeom prst="rect">
              <a:avLst/>
            </a:prstGeom>
          </p:spPr>
        </p:pic>
        <p:pic>
          <p:nvPicPr>
            <p:cNvPr id="64" name="Picture 63">
              <a:extLst>
                <a:ext uri="{FF2B5EF4-FFF2-40B4-BE49-F238E27FC236}">
                  <a16:creationId xmlns:a16="http://schemas.microsoft.com/office/drawing/2014/main" id="{83C9440F-AFCD-4B45-B0FF-A01A1B4D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2122" y="1782124"/>
              <a:ext cx="1670656" cy="1618311"/>
            </a:xfrm>
            <a:prstGeom prst="rect">
              <a:avLst/>
            </a:prstGeom>
          </p:spPr>
        </p:pic>
      </p:grpSp>
      <p:sp>
        <p:nvSpPr>
          <p:cNvPr id="32"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lang="el-GR" dirty="0"/>
              <a:t>ΥΠΟΥΡΓΕΙΟ ΕΣΩΤΕΡΙΚΩΝ</a:t>
            </a:r>
          </a:p>
        </p:txBody>
      </p:sp>
      <p:sp>
        <p:nvSpPr>
          <p:cNvPr id="33"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r>
              <a:rPr b="1" dirty="0"/>
              <a:t>ΚΥΠΡΙΑΚΗ ΔΗΜΟΚΡΑΤΙΑ</a:t>
            </a:r>
            <a:r>
              <a:rPr dirty="0"/>
              <a:t> / ΠΝΕΥΜΑΤΙΚΑ ΔΙΚΑΙΩΜΑΤΑ 202</a:t>
            </a:r>
            <a:r>
              <a:rPr lang="el-GR" dirty="0"/>
              <a:t>4</a:t>
            </a:r>
            <a:endParaRPr dirty="0"/>
          </a:p>
        </p:txBody>
      </p:sp>
    </p:spTree>
    <p:extLst>
      <p:ext uri="{BB962C8B-B14F-4D97-AF65-F5344CB8AC3E}">
        <p14:creationId xmlns:p14="http://schemas.microsoft.com/office/powerpoint/2010/main" val="1033162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36196</TotalTime>
  <Words>2518</Words>
  <Application>Microsoft Office PowerPoint</Application>
  <PresentationFormat>Custom</PresentationFormat>
  <Paragraphs>231</Paragraphs>
  <Slides>29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Arctic</vt:lpstr>
      <vt:lpstr>Arial</vt:lpstr>
      <vt:lpstr>Calibri</vt:lpstr>
      <vt:lpstr>Calibri Light</vt:lpstr>
      <vt:lpstr>Wingdings</vt:lpstr>
      <vt:lpstr>Office Theme</vt:lpstr>
      <vt:lpstr>PowerPoint Presentation</vt:lpstr>
      <vt:lpstr>Στεγαστικό Σχέδιο Χορηγιών για Νεαρά Ζευγάρια ή/και Νέους μέχρι 41ος ετών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Σχέδιο «Ανακαινίζω - Ενοικιάζω»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Evangelia Tsianaka</dc:creator>
  <cp:lastModifiedBy>Margarita Kyriakou</cp:lastModifiedBy>
  <cp:revision>838</cp:revision>
  <cp:lastPrinted>2024-10-31T06:15:01Z</cp:lastPrinted>
  <dcterms:created xsi:type="dcterms:W3CDTF">2022-03-09T12:18:09Z</dcterms:created>
  <dcterms:modified xsi:type="dcterms:W3CDTF">2024-10-31T06:31:24Z</dcterms:modified>
</cp:coreProperties>
</file>